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0" r:id="rId3"/>
    <p:sldId id="368" r:id="rId5"/>
    <p:sldId id="311" r:id="rId6"/>
    <p:sldId id="332" r:id="rId7"/>
    <p:sldId id="412" r:id="rId8"/>
    <p:sldId id="411" r:id="rId9"/>
    <p:sldId id="413" r:id="rId10"/>
    <p:sldId id="414" r:id="rId11"/>
    <p:sldId id="352" r:id="rId12"/>
    <p:sldId id="416" r:id="rId13"/>
    <p:sldId id="344" r:id="rId14"/>
    <p:sldId id="421" r:id="rId15"/>
    <p:sldId id="424" r:id="rId16"/>
    <p:sldId id="418" r:id="rId17"/>
    <p:sldId id="363" r:id="rId18"/>
  </p:sldIdLst>
  <p:sldSz cx="9144000" cy="5143500" type="screen16x9"/>
  <p:notesSz cx="9144000" cy="6858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3300"/>
    <a:srgbClr val="29B6BD"/>
    <a:srgbClr val="000000"/>
    <a:srgbClr val="105163"/>
    <a:srgbClr val="39B294"/>
    <a:srgbClr val="F3908C"/>
    <a:srgbClr val="F95D77"/>
    <a:srgbClr val="EEEEEE"/>
    <a:srgbClr val="FD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35" autoAdjust="0"/>
    <p:restoredTop sz="94660" autoAdjust="0"/>
  </p:normalViewPr>
  <p:slideViewPr>
    <p:cSldViewPr snapToGrid="0" showGuides="1">
      <p:cViewPr varScale="1">
        <p:scale>
          <a:sx n="143" d="100"/>
          <a:sy n="143" d="100"/>
        </p:scale>
        <p:origin x="-102" y="-102"/>
      </p:cViewPr>
      <p:guideLst>
        <p:guide orient="horz" pos="3556"/>
        <p:guide orient="horz" pos="2442"/>
        <p:guide pos="3889"/>
        <p:guide pos="2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4B8A4-21AC-4020-BA60-861D53E168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1235965" y="2472517"/>
            <a:ext cx="684625" cy="790768"/>
            <a:chOff x="1235965" y="2472517"/>
            <a:chExt cx="684625" cy="790768"/>
          </a:xfrm>
        </p:grpSpPr>
        <p:grpSp>
          <p:nvGrpSpPr>
            <p:cNvPr id="15" name="组合 14"/>
            <p:cNvGrpSpPr/>
            <p:nvPr/>
          </p:nvGrpSpPr>
          <p:grpSpPr>
            <a:xfrm>
              <a:off x="1235965" y="2472517"/>
              <a:ext cx="684625" cy="790768"/>
              <a:chOff x="2744871" y="3116805"/>
              <a:chExt cx="719580" cy="811898"/>
            </a:xfrm>
          </p:grpSpPr>
          <p:sp>
            <p:nvSpPr>
              <p:cNvPr id="16" name="Freeform 5"/>
              <p:cNvSpPr/>
              <p:nvPr/>
            </p:nvSpPr>
            <p:spPr bwMode="auto">
              <a:xfrm rot="5400000">
                <a:off x="2698712" y="3162964"/>
                <a:ext cx="811898" cy="7195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5400000">
                <a:off x="2746773" y="3205559"/>
                <a:ext cx="715777" cy="6343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">
                <a:solidFill>
                  <a:schemeClr val="tx2"/>
                </a:solidFill>
                <a:prstDash val="dash"/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330253" y="2519325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2</a:t>
              </a:r>
              <a:endParaRPr lang="zh-CN" altLang="en-US" sz="4000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60794" y="2422540"/>
            <a:ext cx="5383206" cy="220648"/>
            <a:chOff x="3760794" y="2422540"/>
            <a:chExt cx="5383206" cy="220648"/>
          </a:xfrm>
        </p:grpSpPr>
        <p:cxnSp>
          <p:nvCxnSpPr>
            <p:cNvPr id="7" name="直接连接符 6"/>
            <p:cNvCxnSpPr>
              <a:stCxn id="21" idx="7"/>
            </p:cNvCxnSpPr>
            <p:nvPr/>
          </p:nvCxnSpPr>
          <p:spPr>
            <a:xfrm>
              <a:off x="3760794" y="2422540"/>
              <a:ext cx="163506" cy="220648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929063" y="2641879"/>
              <a:ext cx="4105804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103924" y="2641879"/>
              <a:ext cx="754055" cy="0"/>
            </a:xfrm>
            <a:prstGeom prst="line">
              <a:avLst/>
            </a:prstGeom>
            <a:ln w="7620">
              <a:solidFill>
                <a:schemeClr val="bg1"/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8948986" y="2641879"/>
              <a:ext cx="195014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 5"/>
          <p:cNvSpPr/>
          <p:nvPr/>
        </p:nvSpPr>
        <p:spPr bwMode="auto">
          <a:xfrm rot="5400000">
            <a:off x="7565447" y="2011438"/>
            <a:ext cx="187550" cy="16237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916846" y="3123606"/>
            <a:ext cx="282820" cy="1990537"/>
            <a:chOff x="916846" y="3123606"/>
            <a:chExt cx="282820" cy="1990537"/>
          </a:xfrm>
        </p:grpSpPr>
        <p:cxnSp>
          <p:nvCxnSpPr>
            <p:cNvPr id="46" name="直接连接符 45"/>
            <p:cNvCxnSpPr/>
            <p:nvPr/>
          </p:nvCxnSpPr>
          <p:spPr>
            <a:xfrm flipH="1">
              <a:off x="916846" y="3123606"/>
              <a:ext cx="282820" cy="42675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918155" y="3166281"/>
              <a:ext cx="0" cy="838729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5400000">
              <a:off x="541128" y="4451095"/>
              <a:ext cx="754055" cy="0"/>
            </a:xfrm>
            <a:prstGeom prst="line">
              <a:avLst/>
            </a:prstGeom>
            <a:ln w="7620">
              <a:solidFill>
                <a:schemeClr val="bg1"/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5400000">
              <a:off x="820648" y="5016636"/>
              <a:ext cx="195014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矩形 17"/>
          <p:cNvSpPr>
            <a:spLocks noChangeArrowheads="1"/>
          </p:cNvSpPr>
          <p:nvPr/>
        </p:nvSpPr>
        <p:spPr bwMode="auto">
          <a:xfrm>
            <a:off x="3925571" y="2104177"/>
            <a:ext cx="4087962" cy="5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2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扶贫业务培训</a:t>
            </a:r>
            <a:endParaRPr sz="29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974519" y="2472517"/>
            <a:ext cx="684625" cy="790768"/>
            <a:chOff x="1974519" y="2472517"/>
            <a:chExt cx="684625" cy="790768"/>
          </a:xfrm>
        </p:grpSpPr>
        <p:grpSp>
          <p:nvGrpSpPr>
            <p:cNvPr id="2" name="组合 1"/>
            <p:cNvGrpSpPr/>
            <p:nvPr/>
          </p:nvGrpSpPr>
          <p:grpSpPr>
            <a:xfrm>
              <a:off x="1974519" y="2472517"/>
              <a:ext cx="684625" cy="790768"/>
              <a:chOff x="2744871" y="3116805"/>
              <a:chExt cx="719580" cy="811898"/>
            </a:xfrm>
          </p:grpSpPr>
          <p:sp>
            <p:nvSpPr>
              <p:cNvPr id="8" name="Freeform 5"/>
              <p:cNvSpPr/>
              <p:nvPr/>
            </p:nvSpPr>
            <p:spPr bwMode="auto">
              <a:xfrm rot="5400000">
                <a:off x="2698712" y="3162964"/>
                <a:ext cx="811898" cy="7195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5"/>
              <p:cNvSpPr/>
              <p:nvPr/>
            </p:nvSpPr>
            <p:spPr bwMode="auto">
              <a:xfrm rot="5400000">
                <a:off x="2746773" y="3205559"/>
                <a:ext cx="715777" cy="6343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">
                <a:solidFill>
                  <a:schemeClr val="tx2"/>
                </a:solidFill>
                <a:prstDash val="dash"/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064899" y="2519325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0</a:t>
              </a:r>
              <a:endParaRPr lang="zh-CN" altLang="en-US" sz="4000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111018" y="1804302"/>
            <a:ext cx="684625" cy="790768"/>
            <a:chOff x="3111018" y="1804302"/>
            <a:chExt cx="684625" cy="790768"/>
          </a:xfrm>
        </p:grpSpPr>
        <p:grpSp>
          <p:nvGrpSpPr>
            <p:cNvPr id="20" name="组合 19"/>
            <p:cNvGrpSpPr/>
            <p:nvPr/>
          </p:nvGrpSpPr>
          <p:grpSpPr>
            <a:xfrm>
              <a:off x="3111018" y="1804302"/>
              <a:ext cx="684625" cy="790768"/>
              <a:chOff x="2744871" y="3116805"/>
              <a:chExt cx="719580" cy="811898"/>
            </a:xfrm>
          </p:grpSpPr>
          <p:sp>
            <p:nvSpPr>
              <p:cNvPr id="21" name="Freeform 5"/>
              <p:cNvSpPr/>
              <p:nvPr/>
            </p:nvSpPr>
            <p:spPr bwMode="auto">
              <a:xfrm rot="5400000">
                <a:off x="2698712" y="3162964"/>
                <a:ext cx="811898" cy="7195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5"/>
              <p:cNvSpPr/>
              <p:nvPr/>
            </p:nvSpPr>
            <p:spPr bwMode="auto">
              <a:xfrm rot="5400000">
                <a:off x="2746773" y="3205559"/>
                <a:ext cx="715777" cy="6343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">
                <a:solidFill>
                  <a:schemeClr val="tx2"/>
                </a:solidFill>
                <a:prstDash val="dash"/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3189674" y="1851110"/>
              <a:ext cx="4806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8</a:t>
              </a:r>
              <a:endParaRPr lang="zh-CN" altLang="en-US" sz="4000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372464" y="1804302"/>
            <a:ext cx="684625" cy="790768"/>
            <a:chOff x="2372464" y="1804302"/>
            <a:chExt cx="684625" cy="790768"/>
          </a:xfrm>
        </p:grpSpPr>
        <p:grpSp>
          <p:nvGrpSpPr>
            <p:cNvPr id="24" name="组合 23"/>
            <p:cNvGrpSpPr/>
            <p:nvPr/>
          </p:nvGrpSpPr>
          <p:grpSpPr>
            <a:xfrm>
              <a:off x="2372464" y="1804302"/>
              <a:ext cx="684625" cy="790768"/>
              <a:chOff x="2744871" y="3116805"/>
              <a:chExt cx="719580" cy="811898"/>
            </a:xfrm>
          </p:grpSpPr>
          <p:sp>
            <p:nvSpPr>
              <p:cNvPr id="25" name="Freeform 5"/>
              <p:cNvSpPr/>
              <p:nvPr/>
            </p:nvSpPr>
            <p:spPr bwMode="auto">
              <a:xfrm rot="5400000">
                <a:off x="2698712" y="3162964"/>
                <a:ext cx="811898" cy="7195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"/>
              <p:cNvSpPr/>
              <p:nvPr/>
            </p:nvSpPr>
            <p:spPr bwMode="auto">
              <a:xfrm rot="5400000">
                <a:off x="2746773" y="3205559"/>
                <a:ext cx="715777" cy="6343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">
                <a:solidFill>
                  <a:schemeClr val="tx2"/>
                </a:solidFill>
                <a:prstDash val="dash"/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2470660" y="1851110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1</a:t>
              </a:r>
              <a:endParaRPr lang="zh-CN" altLang="en-US" sz="4000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endParaRPr>
            </a:p>
          </p:txBody>
        </p:sp>
      </p:grpSp>
      <p:pic>
        <p:nvPicPr>
          <p:cNvPr id="42" name="产品展示音频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79399" y="687238"/>
            <a:ext cx="244475" cy="244475"/>
          </a:xfrm>
          <a:prstGeom prst="rect">
            <a:avLst/>
          </a:prstGeom>
        </p:spPr>
      </p:pic>
      <p:pic>
        <p:nvPicPr>
          <p:cNvPr id="11" name="图片 10" descr="645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960" y="1093470"/>
            <a:ext cx="735965" cy="840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video>
          </p:childTnLst>
        </p:cTn>
      </p:par>
    </p:tnLst>
    <p:bldLst>
      <p:bldP spid="43" grpId="0" animBg="1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2902585" y="236220"/>
            <a:ext cx="32613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扶贫工作主要工作内容</a:t>
            </a:r>
            <a:endParaRPr lang="zh-CN" altLang="en-US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4" name="直接连接符​​ 14"/>
          <p:cNvCxnSpPr/>
          <p:nvPr/>
        </p:nvCxnSpPr>
        <p:spPr>
          <a:xfrm>
            <a:off x="6164580" y="461010"/>
            <a:ext cx="2540635" cy="762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 14"/>
          <p:cNvCxnSpPr/>
          <p:nvPr/>
        </p:nvCxnSpPr>
        <p:spPr>
          <a:xfrm>
            <a:off x="361950" y="468630"/>
            <a:ext cx="2540000" cy="762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96361" y="1204653"/>
            <a:ext cx="5020295" cy="3163166"/>
            <a:chOff x="617061" y="1204653"/>
            <a:chExt cx="5020295" cy="3163166"/>
          </a:xfrm>
        </p:grpSpPr>
        <p:sp>
          <p:nvSpPr>
            <p:cNvPr id="101" name="五角星 100"/>
            <p:cNvSpPr/>
            <p:nvPr/>
          </p:nvSpPr>
          <p:spPr>
            <a:xfrm>
              <a:off x="2051581" y="1738257"/>
              <a:ext cx="2165350" cy="2165350"/>
            </a:xfrm>
            <a:prstGeom prst="star5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2519618" y="2327468"/>
              <a:ext cx="1193616" cy="1196029"/>
              <a:chOff x="2845016" y="2727979"/>
              <a:chExt cx="1072726" cy="1074895"/>
            </a:xfrm>
          </p:grpSpPr>
          <p:grpSp>
            <p:nvGrpSpPr>
              <p:cNvPr id="195" name="Group 10"/>
              <p:cNvGrpSpPr/>
              <p:nvPr/>
            </p:nvGrpSpPr>
            <p:grpSpPr>
              <a:xfrm>
                <a:off x="2845016" y="2727979"/>
                <a:ext cx="1072726" cy="1074895"/>
                <a:chOff x="3692576" y="1742634"/>
                <a:chExt cx="2790379" cy="2796023"/>
              </a:xfrm>
            </p:grpSpPr>
            <p:grpSp>
              <p:nvGrpSpPr>
                <p:cNvPr id="197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199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3300" kern="0">
                      <a:solidFill>
                        <a:srgbClr val="FFFFFF"/>
                      </a:solidFill>
                      <a:latin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0" name="任意多边形 83"/>
                  <p:cNvSpPr/>
                  <p:nvPr/>
                </p:nvSpPr>
                <p:spPr>
                  <a:xfrm rot="16377237">
                    <a:off x="6409518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3300" ker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98" name="椭圆 80"/>
                <p:cNvSpPr/>
                <p:nvPr/>
              </p:nvSpPr>
              <p:spPr bwMode="auto">
                <a:xfrm>
                  <a:off x="4101618" y="2137562"/>
                  <a:ext cx="2016471" cy="2020558"/>
                </a:xfrm>
                <a:prstGeom prst="ellipse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33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96" name="TextBox 65"/>
              <p:cNvSpPr txBox="1"/>
              <p:nvPr/>
            </p:nvSpPr>
            <p:spPr>
              <a:xfrm>
                <a:off x="3008157" y="3020617"/>
                <a:ext cx="739230" cy="524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prstClr val="white"/>
                    </a:solidFill>
                    <a:latin typeface="微软雅黑" panose="020B0503020204020204" pitchFamily="34" charset="-122"/>
                  </a:rPr>
                  <a:t>围绕五方面</a:t>
                </a:r>
                <a:endPara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2767905" y="1204653"/>
              <a:ext cx="725812" cy="727279"/>
              <a:chOff x="2845016" y="2727979"/>
              <a:chExt cx="1072726" cy="1074895"/>
            </a:xfrm>
          </p:grpSpPr>
          <p:grpSp>
            <p:nvGrpSpPr>
              <p:cNvPr id="137" name="Group 10"/>
              <p:cNvGrpSpPr/>
              <p:nvPr/>
            </p:nvGrpSpPr>
            <p:grpSpPr>
              <a:xfrm>
                <a:off x="2845016" y="2727979"/>
                <a:ext cx="1072726" cy="1074895"/>
                <a:chOff x="3692576" y="1742634"/>
                <a:chExt cx="2790379" cy="2796023"/>
              </a:xfrm>
            </p:grpSpPr>
            <p:grpSp>
              <p:nvGrpSpPr>
                <p:cNvPr id="139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141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3300" kern="0">
                      <a:solidFill>
                        <a:srgbClr val="FFFFFF"/>
                      </a:solidFill>
                      <a:latin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94" name="任意多边形 83"/>
                  <p:cNvSpPr/>
                  <p:nvPr/>
                </p:nvSpPr>
                <p:spPr>
                  <a:xfrm rot="16377237">
                    <a:off x="6409518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3300" ker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40" name="椭圆 80"/>
                <p:cNvSpPr/>
                <p:nvPr/>
              </p:nvSpPr>
              <p:spPr bwMode="auto">
                <a:xfrm>
                  <a:off x="4101618" y="2137562"/>
                  <a:ext cx="2016471" cy="2020558"/>
                </a:xfrm>
                <a:prstGeom prst="ellipse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33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8" name="TextBox 59"/>
              <p:cNvSpPr txBox="1"/>
              <p:nvPr/>
            </p:nvSpPr>
            <p:spPr>
              <a:xfrm>
                <a:off x="3021853" y="3001038"/>
                <a:ext cx="739230" cy="59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</a:rPr>
                  <a:t>01</a:t>
                </a:r>
                <a:endPara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4023786" y="2191480"/>
              <a:ext cx="725812" cy="727279"/>
              <a:chOff x="2845016" y="2727979"/>
              <a:chExt cx="1072726" cy="1074895"/>
            </a:xfrm>
          </p:grpSpPr>
          <p:grpSp>
            <p:nvGrpSpPr>
              <p:cNvPr id="131" name="Group 10"/>
              <p:cNvGrpSpPr/>
              <p:nvPr/>
            </p:nvGrpSpPr>
            <p:grpSpPr>
              <a:xfrm>
                <a:off x="2845016" y="2727979"/>
                <a:ext cx="1072726" cy="1074895"/>
                <a:chOff x="3692576" y="1742634"/>
                <a:chExt cx="2790379" cy="2796023"/>
              </a:xfrm>
            </p:grpSpPr>
            <p:grpSp>
              <p:nvGrpSpPr>
                <p:cNvPr id="133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135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3300" kern="0">
                      <a:solidFill>
                        <a:srgbClr val="FFFFFF"/>
                      </a:solidFill>
                      <a:latin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6" name="任意多边形 83"/>
                  <p:cNvSpPr/>
                  <p:nvPr/>
                </p:nvSpPr>
                <p:spPr>
                  <a:xfrm rot="16377237">
                    <a:off x="6409518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3300" ker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34" name="椭圆 80"/>
                <p:cNvSpPr/>
                <p:nvPr/>
              </p:nvSpPr>
              <p:spPr bwMode="auto">
                <a:xfrm>
                  <a:off x="4101618" y="2137562"/>
                  <a:ext cx="2016471" cy="2020558"/>
                </a:xfrm>
                <a:prstGeom prst="ellipse">
                  <a:avLst/>
                </a:pr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33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2" name="TextBox 53"/>
              <p:cNvSpPr txBox="1"/>
              <p:nvPr/>
            </p:nvSpPr>
            <p:spPr>
              <a:xfrm>
                <a:off x="3021853" y="2989776"/>
                <a:ext cx="739230" cy="59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</a:rPr>
                  <a:t>02</a:t>
                </a:r>
                <a:endPara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1547568" y="2178763"/>
              <a:ext cx="725812" cy="727279"/>
              <a:chOff x="2845016" y="2727979"/>
              <a:chExt cx="1072726" cy="1074895"/>
            </a:xfrm>
          </p:grpSpPr>
          <p:grpSp>
            <p:nvGrpSpPr>
              <p:cNvPr id="125" name="Group 10"/>
              <p:cNvGrpSpPr/>
              <p:nvPr/>
            </p:nvGrpSpPr>
            <p:grpSpPr>
              <a:xfrm>
                <a:off x="2845016" y="2727979"/>
                <a:ext cx="1072726" cy="1074895"/>
                <a:chOff x="3692576" y="1742634"/>
                <a:chExt cx="2790379" cy="2796023"/>
              </a:xfrm>
            </p:grpSpPr>
            <p:grpSp>
              <p:nvGrpSpPr>
                <p:cNvPr id="127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129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3300" kern="0">
                      <a:solidFill>
                        <a:srgbClr val="FFFFFF"/>
                      </a:solidFill>
                      <a:latin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0" name="任意多边形 83"/>
                  <p:cNvSpPr/>
                  <p:nvPr/>
                </p:nvSpPr>
                <p:spPr>
                  <a:xfrm rot="16377237">
                    <a:off x="6409518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3300" ker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28" name="椭圆 80"/>
                <p:cNvSpPr/>
                <p:nvPr/>
              </p:nvSpPr>
              <p:spPr bwMode="auto">
                <a:xfrm>
                  <a:off x="4101618" y="2137562"/>
                  <a:ext cx="2016471" cy="2020558"/>
                </a:xfrm>
                <a:prstGeom prst="ellipse">
                  <a:avLst/>
                </a:pr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33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6" name="TextBox 47"/>
              <p:cNvSpPr txBox="1"/>
              <p:nvPr/>
            </p:nvSpPr>
            <p:spPr>
              <a:xfrm>
                <a:off x="3021853" y="2989776"/>
                <a:ext cx="739230" cy="59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</a:rPr>
                  <a:t>03</a:t>
                </a:r>
                <a:endPara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2032703" y="3640540"/>
              <a:ext cx="725812" cy="727279"/>
              <a:chOff x="2845016" y="2727979"/>
              <a:chExt cx="1072726" cy="1074895"/>
            </a:xfrm>
          </p:grpSpPr>
          <p:grpSp>
            <p:nvGrpSpPr>
              <p:cNvPr id="119" name="Group 10"/>
              <p:cNvGrpSpPr/>
              <p:nvPr/>
            </p:nvGrpSpPr>
            <p:grpSpPr>
              <a:xfrm>
                <a:off x="2845016" y="2727979"/>
                <a:ext cx="1072726" cy="1074895"/>
                <a:chOff x="3692576" y="1742634"/>
                <a:chExt cx="2790379" cy="2796023"/>
              </a:xfrm>
            </p:grpSpPr>
            <p:grpSp>
              <p:nvGrpSpPr>
                <p:cNvPr id="121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123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3300" kern="0">
                      <a:solidFill>
                        <a:srgbClr val="FFFFFF"/>
                      </a:solidFill>
                      <a:latin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4" name="任意多边形 83"/>
                  <p:cNvSpPr/>
                  <p:nvPr/>
                </p:nvSpPr>
                <p:spPr>
                  <a:xfrm rot="16377237">
                    <a:off x="6409518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3300" ker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22" name="椭圆 80"/>
                <p:cNvSpPr/>
                <p:nvPr/>
              </p:nvSpPr>
              <p:spPr bwMode="auto">
                <a:xfrm>
                  <a:off x="4101618" y="2137562"/>
                  <a:ext cx="2016471" cy="2020558"/>
                </a:xfrm>
                <a:prstGeom prst="ellipse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33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0" name="TextBox 41"/>
              <p:cNvSpPr txBox="1"/>
              <p:nvPr/>
            </p:nvSpPr>
            <p:spPr>
              <a:xfrm>
                <a:off x="3021853" y="2989776"/>
                <a:ext cx="739230" cy="59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</a:rPr>
                  <a:t>04</a:t>
                </a:r>
                <a:endPara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3538921" y="3640540"/>
              <a:ext cx="725812" cy="727279"/>
              <a:chOff x="2845016" y="2727979"/>
              <a:chExt cx="1072726" cy="1074895"/>
            </a:xfrm>
          </p:grpSpPr>
          <p:grpSp>
            <p:nvGrpSpPr>
              <p:cNvPr id="113" name="Group 10"/>
              <p:cNvGrpSpPr/>
              <p:nvPr/>
            </p:nvGrpSpPr>
            <p:grpSpPr>
              <a:xfrm>
                <a:off x="2845016" y="2727979"/>
                <a:ext cx="1072726" cy="1074895"/>
                <a:chOff x="3692576" y="1742634"/>
                <a:chExt cx="2790379" cy="2796023"/>
              </a:xfrm>
            </p:grpSpPr>
            <p:grpSp>
              <p:nvGrpSpPr>
                <p:cNvPr id="115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117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3300" kern="0">
                      <a:solidFill>
                        <a:srgbClr val="FFFFFF"/>
                      </a:solidFill>
                      <a:latin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8" name="任意多边形 83"/>
                  <p:cNvSpPr/>
                  <p:nvPr/>
                </p:nvSpPr>
                <p:spPr>
                  <a:xfrm rot="16377237">
                    <a:off x="6409518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3300" kern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16" name="椭圆 80"/>
                <p:cNvSpPr/>
                <p:nvPr/>
              </p:nvSpPr>
              <p:spPr bwMode="auto">
                <a:xfrm>
                  <a:off x="4101618" y="2137562"/>
                  <a:ext cx="2016471" cy="2020558"/>
                </a:xfrm>
                <a:prstGeom prst="ellipse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33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4" name="TextBox 35"/>
              <p:cNvSpPr txBox="1"/>
              <p:nvPr/>
            </p:nvSpPr>
            <p:spPr>
              <a:xfrm>
                <a:off x="3021853" y="2989776"/>
                <a:ext cx="739230" cy="59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prstClr val="white"/>
                    </a:solidFill>
                    <a:latin typeface="微软雅黑" panose="020B0503020204020204" pitchFamily="34" charset="-122"/>
                  </a:rPr>
                  <a:t>05</a:t>
                </a:r>
                <a:endPara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08" name="TextBox 29"/>
            <p:cNvSpPr txBox="1"/>
            <p:nvPr/>
          </p:nvSpPr>
          <p:spPr>
            <a:xfrm>
              <a:off x="1786531" y="1401616"/>
              <a:ext cx="8940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减贫成效</a:t>
              </a:r>
              <a:endPara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109" name="TextBox 30"/>
            <p:cNvSpPr txBox="1"/>
            <p:nvPr/>
          </p:nvSpPr>
          <p:spPr>
            <a:xfrm>
              <a:off x="4743276" y="2335572"/>
              <a:ext cx="8940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精准识别</a:t>
              </a:r>
              <a:endPara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110" name="TextBox 31"/>
            <p:cNvSpPr txBox="1"/>
            <p:nvPr/>
          </p:nvSpPr>
          <p:spPr>
            <a:xfrm>
              <a:off x="4338218" y="3920157"/>
              <a:ext cx="8940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扶贫资金</a:t>
              </a:r>
              <a:endPara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111" name="TextBox 32"/>
            <p:cNvSpPr txBox="1"/>
            <p:nvPr/>
          </p:nvSpPr>
          <p:spPr>
            <a:xfrm>
              <a:off x="617061" y="2400800"/>
              <a:ext cx="946785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精准帮扶</a:t>
              </a:r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</a:rPr>
                <a:t> </a:t>
              </a:r>
              <a:endParaRPr lang="zh-CN" altLang="en-US" dirty="0">
                <a:solidFill>
                  <a:srgbClr val="7F7F7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2" name="TextBox 33"/>
            <p:cNvSpPr txBox="1"/>
            <p:nvPr/>
          </p:nvSpPr>
          <p:spPr>
            <a:xfrm>
              <a:off x="925344" y="3870314"/>
              <a:ext cx="10718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群众满意度</a:t>
              </a:r>
              <a:endPara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202" name="TextBox 71"/>
          <p:cNvSpPr txBox="1"/>
          <p:nvPr/>
        </p:nvSpPr>
        <p:spPr>
          <a:xfrm>
            <a:off x="5414645" y="549275"/>
            <a:ext cx="3582670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一</a:t>
            </a:r>
            <a:r>
              <a:rPr lang="en-US" altLang="zh-CN"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. </a:t>
            </a:r>
            <a:r>
              <a:rPr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减贫成效</a:t>
            </a:r>
            <a:endParaRPr sz="1200" kern="0" dirty="0">
              <a:solidFill>
                <a:schemeClr val="tx2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      1.建档立卡贫困人口脱贫计划完成情况</a:t>
            </a:r>
            <a:endParaRPr sz="1200" kern="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      2.贫困地区农村居民人均可支配收入增长率</a:t>
            </a:r>
            <a:endParaRPr sz="1200" kern="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二</a:t>
            </a:r>
            <a:r>
              <a:rPr lang="en-US" altLang="zh-CN"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. </a:t>
            </a:r>
            <a:r>
              <a:rPr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精准识别</a:t>
            </a:r>
            <a:endParaRPr sz="1200" kern="0" dirty="0">
              <a:solidFill>
                <a:schemeClr val="tx2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      1.</a:t>
            </a:r>
            <a:r>
              <a:rPr lang="zh-CN"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提高</a:t>
            </a: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贫困人口识别精准度</a:t>
            </a:r>
            <a:r>
              <a:rPr lang="zh-CN"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，减少</a:t>
            </a: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漏评、错评；</a:t>
            </a:r>
            <a:endParaRPr sz="1200" kern="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      2.</a:t>
            </a:r>
            <a:r>
              <a:rPr lang="zh-CN"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提高</a:t>
            </a: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贫困人口退出精准度，减少错退；</a:t>
            </a:r>
            <a:endParaRPr sz="1200" kern="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三</a:t>
            </a:r>
            <a:r>
              <a:rPr lang="en-US" altLang="zh-CN"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. </a:t>
            </a:r>
            <a:r>
              <a:rPr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精准帮扶</a:t>
            </a:r>
            <a:endParaRPr sz="1200" kern="0" dirty="0">
              <a:solidFill>
                <a:schemeClr val="tx2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      1</a:t>
            </a:r>
            <a:r>
              <a:rPr lang="en-US"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.</a:t>
            </a: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责任落实  苏木镇、嘎查村、行业部门组织机构</a:t>
            </a:r>
            <a:r>
              <a:rPr lang="zh-CN"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成立</a:t>
            </a: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情况，专题会议研究部署情况，层层签订责任状，落实责任情况。</a:t>
            </a:r>
            <a:endParaRPr sz="1200" kern="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      2</a:t>
            </a:r>
            <a:r>
              <a:rPr lang="en-US"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.</a:t>
            </a: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政策落实  按照中央“五个一批”要求，出台具体政策文件、实施方案，以及为确保相关政策落地采取的措施等。</a:t>
            </a:r>
            <a:endParaRPr sz="1200" kern="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      3</a:t>
            </a:r>
            <a:r>
              <a:rPr lang="en-US"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.</a:t>
            </a: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工作落实  出台</a:t>
            </a:r>
            <a:r>
              <a:rPr lang="zh-CN"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的</a:t>
            </a: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具体政策比如产业扶贫、易地扶贫搬迁、教育扶贫、健康扶贫、住房安全、社会保障兜底等措施落实到位情况。</a:t>
            </a:r>
            <a:endParaRPr sz="1200" kern="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四</a:t>
            </a:r>
            <a:r>
              <a:rPr lang="en-US" altLang="zh-CN"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. </a:t>
            </a:r>
            <a:r>
              <a:rPr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群众满意度</a:t>
            </a:r>
            <a:endParaRPr sz="1200" kern="0" dirty="0">
              <a:solidFill>
                <a:schemeClr val="tx2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     贫困户对脱贫攻坚政策、帮扶措施、脱贫成效的满意度。</a:t>
            </a:r>
            <a:endParaRPr sz="1200" kern="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五</a:t>
            </a:r>
            <a:r>
              <a:rPr lang="en-US" altLang="zh-CN"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. </a:t>
            </a:r>
            <a:r>
              <a:rPr sz="1200" kern="0" dirty="0">
                <a:solidFill>
                  <a:schemeClr val="tx2"/>
                </a:solidFill>
                <a:latin typeface="微软雅黑" panose="020B0503020204020204" pitchFamily="34" charset="-122"/>
              </a:rPr>
              <a:t>扶贫资金</a:t>
            </a:r>
            <a:endParaRPr sz="1200" kern="0" dirty="0">
              <a:solidFill>
                <a:schemeClr val="tx2"/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sz="1200" kern="0" dirty="0">
                <a:solidFill>
                  <a:schemeClr val="tx1"/>
                </a:solidFill>
                <a:latin typeface="微软雅黑" panose="020B0503020204020204" pitchFamily="34" charset="-122"/>
              </a:rPr>
              <a:t>     旗县本级财政专项扶贫资金预算安排、涉农涉牧资金整合、扶贫资金使用、扶贫资金监管和成效等。</a:t>
            </a:r>
            <a:endParaRPr sz="1200" kern="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组合 155"/>
          <p:cNvGrpSpPr/>
          <p:nvPr/>
        </p:nvGrpSpPr>
        <p:grpSpPr>
          <a:xfrm>
            <a:off x="3425677" y="1003233"/>
            <a:ext cx="2160904" cy="1776484"/>
            <a:chOff x="1729502" y="1220490"/>
            <a:chExt cx="1283815" cy="1055428"/>
          </a:xfrm>
        </p:grpSpPr>
        <p:sp>
          <p:nvSpPr>
            <p:cNvPr id="157" name="六边形 156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158" name="六边形 157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159" name="TextBox 88"/>
            <p:cNvSpPr txBox="1"/>
            <p:nvPr/>
          </p:nvSpPr>
          <p:spPr>
            <a:xfrm>
              <a:off x="2126937" y="1519637"/>
              <a:ext cx="886380" cy="456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50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5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0" name="TextBox 1"/>
          <p:cNvSpPr txBox="1"/>
          <p:nvPr/>
        </p:nvSpPr>
        <p:spPr>
          <a:xfrm>
            <a:off x="1577494" y="2933710"/>
            <a:ext cx="5897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3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各扶贫责任主体的工作任务、职责</a:t>
            </a:r>
            <a:endParaRPr lang="zh-CN" altLang="en-US" sz="3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endParaRPr lang="zh-CN" altLang="en-US" sz="3000" b="1" spc="3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文本框 9"/>
          <p:cNvSpPr txBox="1"/>
          <p:nvPr/>
        </p:nvSpPr>
        <p:spPr>
          <a:xfrm>
            <a:off x="2348230" y="3729990"/>
            <a:ext cx="101663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包联单位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文本框 9"/>
          <p:cNvSpPr txBox="1"/>
          <p:nvPr/>
        </p:nvSpPr>
        <p:spPr>
          <a:xfrm>
            <a:off x="3452470" y="3733070"/>
            <a:ext cx="20079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驻村工作队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文本框 9"/>
          <p:cNvSpPr txBox="1"/>
          <p:nvPr/>
        </p:nvSpPr>
        <p:spPr>
          <a:xfrm>
            <a:off x="4753586" y="3729941"/>
            <a:ext cx="20079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帮扶责任人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5" grpId="0"/>
      <p:bldP spid="1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529880" y="1106198"/>
            <a:ext cx="1215463" cy="1215463"/>
          </a:xfrm>
          <a:prstGeom prst="rect">
            <a:avLst/>
          </a:prstGeom>
          <a:gradFill flip="none" rotWithShape="1">
            <a:gsLst>
              <a:gs pos="100000">
                <a:srgbClr val="F5F5F5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921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3" name="TextBox 210"/>
          <p:cNvSpPr txBox="1"/>
          <p:nvPr/>
        </p:nvSpPr>
        <p:spPr>
          <a:xfrm>
            <a:off x="2225675" y="664845"/>
            <a:ext cx="6480175" cy="3462020"/>
          </a:xfrm>
          <a:prstGeom prst="rect">
            <a:avLst/>
          </a:prstGeom>
          <a:noFill/>
        </p:spPr>
        <p:txBody>
          <a:bodyPr wrap="square" lIns="0" tIns="0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zh-CN" altLang="en-US" sz="1200" dirty="0">
              <a:solidFill>
                <a:schemeClr val="accent4"/>
              </a:solidFill>
              <a:effectLst/>
              <a:latin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1</a:t>
            </a:r>
            <a:r>
              <a:rPr lang="en-US" altLang="zh-CN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.</a:t>
            </a:r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帮助加强基层党组织建设，增强村党组织发动、引领和服务群众的能力，推进脱贫攻坚等各项重点工作。</a:t>
            </a:r>
            <a:endParaRPr lang="zh-CN" altLang="en-US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2</a:t>
            </a:r>
            <a:r>
              <a:rPr lang="en-US" altLang="zh-CN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.</a:t>
            </a:r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帮助发展壮大村集体经济，发挥村集体示范、带动作用，增强村集体扶困济危、举办公益事业的能力。</a:t>
            </a:r>
            <a:endParaRPr lang="zh-CN" altLang="en-US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3</a:t>
            </a:r>
            <a:r>
              <a:rPr lang="en-US" altLang="zh-CN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.</a:t>
            </a:r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帮助建立专业合作社或提升合作社的经营管理水平，提高农牧民组织化程度，培育致富带头人，打造一村一品特色产业。</a:t>
            </a:r>
            <a:endParaRPr lang="zh-CN" altLang="en-US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4</a:t>
            </a:r>
            <a:r>
              <a:rPr lang="en-US" altLang="zh-CN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.</a:t>
            </a:r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帮助推动脱贫攻坚工作扎实开展，对全村所有贫困户要底数清、措施明、要协调行业、社会多方力量参与脱贫攻坚。</a:t>
            </a:r>
            <a:endParaRPr lang="zh-CN" altLang="en-US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5</a:t>
            </a:r>
            <a:r>
              <a:rPr lang="en-US" altLang="zh-CN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.</a:t>
            </a:r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积极协调争取自治区、市级项目资金，整合资源，帮助改善村级基础设施，解决群众生产生活方面存在的突出问题。</a:t>
            </a:r>
            <a:endParaRPr lang="zh-CN" altLang="en-US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6</a:t>
            </a:r>
            <a:r>
              <a:rPr lang="en-US" altLang="zh-CN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.</a:t>
            </a:r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帮助基层党组织加强农牧民思想教育，加大政策宣传贯彻力度，推进乡风文明和乡村治理体系建设。</a:t>
            </a:r>
            <a:endParaRPr lang="zh-CN" altLang="en-US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</a:t>
            </a:r>
            <a:r>
              <a:rPr lang="en-US" altLang="zh-CN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7.</a:t>
            </a:r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组织管理本单位帮扶责任人按要求完成好帮扶贫困户任务。</a:t>
            </a:r>
            <a:endParaRPr lang="zh-CN" altLang="en-US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各单位要成立领导小组负责包联工作，每半年专题研究包扶村的具体工作，明确半年工作计划、任务，主要领导要调查研究，督查调度。</a:t>
            </a:r>
            <a:endParaRPr lang="zh-CN" altLang="en-US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gray">
          <a:xfrm>
            <a:off x="3399790" y="203835"/>
            <a:ext cx="234378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帮扶单位工作职责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651786" y="1226834"/>
            <a:ext cx="974191" cy="974191"/>
          </a:xfrm>
          <a:prstGeom prst="rect">
            <a:avLst/>
          </a:prstGeom>
          <a:solidFill>
            <a:schemeClr val="bg2"/>
          </a:solidFill>
          <a:ln w="2540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p>
            <a:pPr algn="ctr"/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815339" y="1371649"/>
            <a:ext cx="718459" cy="6838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529880" y="1106198"/>
            <a:ext cx="1215463" cy="1215463"/>
          </a:xfrm>
          <a:prstGeom prst="rect">
            <a:avLst/>
          </a:prstGeom>
          <a:gradFill flip="none" rotWithShape="1">
            <a:gsLst>
              <a:gs pos="100000">
                <a:srgbClr val="F5F5F5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921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3" name="TextBox 210"/>
          <p:cNvSpPr txBox="1"/>
          <p:nvPr/>
        </p:nvSpPr>
        <p:spPr>
          <a:xfrm>
            <a:off x="1827530" y="755650"/>
            <a:ext cx="7256145" cy="3923665"/>
          </a:xfrm>
          <a:prstGeom prst="rect">
            <a:avLst/>
          </a:prstGeom>
          <a:noFill/>
        </p:spPr>
        <p:txBody>
          <a:bodyPr wrap="square" lIns="0" tIns="0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1200" dirty="0">
                <a:solidFill>
                  <a:schemeClr val="accent4"/>
                </a:solidFill>
                <a:effectLst/>
                <a:latin typeface="微软雅黑" panose="020B0503020204020204" pitchFamily="34" charset="-122"/>
              </a:rPr>
              <a:t>      </a:t>
            </a:r>
            <a:r>
              <a:rPr lang="en-US" altLang="zh-CN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1.</a:t>
            </a:r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夯实基层党建。认真贯彻落实新时代党的建设总要求，全面推进基层党组织建设。指导督促嘎查村党组织严格执行党内法规法纪、“三会一课”“两学一做”、组织生活会、民主评议党员等基本制度，推动基层组织生活规范化、常态化；</a:t>
            </a:r>
            <a:endParaRPr lang="zh-CN" altLang="en-US" sz="1200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en-US" altLang="zh-CN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</a:t>
            </a:r>
            <a:r>
              <a:rPr lang="en-US" altLang="zh-CN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  <a:sym typeface="+mn-ea"/>
              </a:rPr>
              <a:t>2.</a:t>
            </a:r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打好精准脱贫攻坚战。精准解读中央、自治区和市、旗各项扶贫政策，了解熟悉所包嘎查村和片区贫困户基本情况，在嘎查村推进“党支部 +合作社+贫困户”产业扶贫模式，积极动员鼓励涉农企业、合作社与贫困户建立利益联结机制，引导贫困群众克服等靠要思想， 推动贫困群众稳定脱贫。</a:t>
            </a:r>
            <a:endParaRPr lang="zh-CN" altLang="en-US" sz="1200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</a:t>
            </a:r>
            <a:r>
              <a:rPr lang="en-US" altLang="zh-CN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  <a:sym typeface="+mn-ea"/>
              </a:rPr>
              <a:t>3.</a:t>
            </a:r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推动产业提质增效。会同苏木镇、嘎查村两委及片区内产业带头人共同协商本区域内产业发展，积极引进和培育龙头企业，实现产业兴旺的总目标。 </a:t>
            </a:r>
            <a:endParaRPr lang="zh-CN" altLang="en-US" sz="1200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</a:t>
            </a:r>
            <a:r>
              <a:rPr lang="en-US" altLang="zh-CN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  <a:sym typeface="+mn-ea"/>
              </a:rPr>
              <a:t>4.</a:t>
            </a:r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  <a:sym typeface="+mn-ea"/>
              </a:rPr>
              <a:t>加强新时代政策法规宣传。深入宣传党的十九大精神,以习近平新时代中国特色社会主义思想武装头脑。 积极宣传各级党委政府关于乡村振兴战略、脱贫攻坚、产业发展、公共服务等惠民政策和农牧民实用的法律法规。 </a:t>
            </a:r>
            <a:endParaRPr lang="zh-CN" altLang="en-US" sz="1200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en-US" altLang="zh-CN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  <a:sym typeface="+mn-ea"/>
              </a:rPr>
              <a:t>    5</a:t>
            </a:r>
            <a:r>
              <a:rPr lang="en-US" altLang="zh-CN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.</a:t>
            </a:r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深化农牧民思想道德教育。以社会主义核心价值观为引领，采取符合农村特点的有效方式，深化中国特色社会主义中国梦的宣传教育，大力弘扬民族精神和时代精神。加强农村思想文化阵地建设开展好“基层大讲堂”和乡风文明“六个一” 建设等活动。</a:t>
            </a:r>
            <a:endParaRPr lang="zh-CN" altLang="en-US" sz="1200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</a:t>
            </a:r>
            <a:r>
              <a:rPr lang="en-US" altLang="zh-CN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6.</a:t>
            </a:r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全面掌握社情民意。特别是孤寡老人、留守儿等弱势群体的所思所想所盼，扎实掌握基层组织现状、记实记准民情日记，对群众提出的困难问题和意见建议，逐项研究解决，动态销号管理; </a:t>
            </a:r>
            <a:endParaRPr lang="zh-CN" altLang="en-US" sz="1200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</a:t>
            </a:r>
            <a:r>
              <a:rPr lang="en-US" altLang="zh-CN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7.</a:t>
            </a:r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着力化解矛盾纠纷。深入开展“大排查、大调解”活动，通过主动走访、定点接访、带案下访等方式，建立矛盾排查化解长效机制。</a:t>
            </a:r>
            <a:endParaRPr lang="zh-CN" altLang="en-US" sz="1200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     </a:t>
            </a:r>
            <a:r>
              <a:rPr lang="en-US" altLang="zh-CN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8.</a:t>
            </a:r>
            <a:r>
              <a:rPr lang="zh-CN" altLang="en-US" sz="1200" dirty="0">
                <a:solidFill>
                  <a:schemeClr val="accent4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加大农村牧区环境综合整治。做好农村牧区保护环境思想宣传动员工作，完善环境卫生保洁制度，建立以农牧民为主体的长效保洁机制，引导农牧民群众广泛参与村庄环境综合治理和管护，实现农牧民自我管理、自我监督、自我服务。</a:t>
            </a:r>
            <a:endParaRPr lang="zh-CN" altLang="en-US" sz="1200" dirty="0">
              <a:solidFill>
                <a:schemeClr val="accent4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gray">
          <a:xfrm>
            <a:off x="3342640" y="264795"/>
            <a:ext cx="230505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驻村工作队职责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651786" y="1226834"/>
            <a:ext cx="974191" cy="974191"/>
          </a:xfrm>
          <a:prstGeom prst="rect">
            <a:avLst/>
          </a:prstGeom>
          <a:solidFill>
            <a:schemeClr val="bg2"/>
          </a:solidFill>
          <a:ln w="2540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p>
            <a:pPr algn="ctr"/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815339" y="1371649"/>
            <a:ext cx="718459" cy="6838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rPr>
              <a:t>0</a:t>
            </a:r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单圆角矩形 47"/>
          <p:cNvSpPr/>
          <p:nvPr/>
        </p:nvSpPr>
        <p:spPr>
          <a:xfrm flipV="1">
            <a:off x="598805" y="1104900"/>
            <a:ext cx="1215390" cy="1215390"/>
          </a:xfrm>
          <a:prstGeom prst="round1Rect">
            <a:avLst>
              <a:gd name="adj" fmla="val 21387"/>
            </a:avLst>
          </a:prstGeom>
          <a:gradFill>
            <a:gsLst>
              <a:gs pos="100000">
                <a:srgbClr val="F5F5F5"/>
              </a:gs>
              <a:gs pos="0">
                <a:schemeClr val="bg1">
                  <a:lumMod val="85000"/>
                </a:schemeClr>
              </a:gs>
            </a:gsLst>
            <a:lin ang="189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</a:ln>
          <a:effectLst>
            <a:outerShdw blurRad="2921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单圆角矩形 52"/>
          <p:cNvSpPr/>
          <p:nvPr/>
        </p:nvSpPr>
        <p:spPr>
          <a:xfrm flipV="1">
            <a:off x="719731" y="1225552"/>
            <a:ext cx="974191" cy="974191"/>
          </a:xfrm>
          <a:prstGeom prst="round1Rect">
            <a:avLst/>
          </a:prstGeom>
          <a:solidFill>
            <a:schemeClr val="tx2"/>
          </a:solidFill>
          <a:ln w="2540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8900000" scaled="0"/>
            </a:gradFill>
          </a:ln>
          <a:effectLst>
            <a:innerShdw blurRad="101600" dist="254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5" name="文本框 104"/>
          <p:cNvSpPr txBox="1"/>
          <p:nvPr/>
        </p:nvSpPr>
        <p:spPr>
          <a:xfrm>
            <a:off x="910589" y="1366345"/>
            <a:ext cx="718459" cy="6838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rPr>
              <a:t>0</a:t>
            </a:r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3" name="TextBox 210"/>
          <p:cNvSpPr txBox="1"/>
          <p:nvPr/>
        </p:nvSpPr>
        <p:spPr>
          <a:xfrm>
            <a:off x="2040255" y="996315"/>
            <a:ext cx="6664960" cy="2630805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</a:rPr>
              <a:t>       </a:t>
            </a:r>
            <a:r>
              <a:rPr lang="en-US" altLang="zh-CN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</a:rPr>
              <a:t>1.认领包扶的贫困户并限时走访，详细填写贫困户档案和台账，掌握贫困户家庭基本情况、致贫原因、收入来源等实际情况。</a:t>
            </a:r>
            <a:endParaRPr lang="en-US" altLang="zh-CN" dirty="0">
              <a:solidFill>
                <a:schemeClr val="tx1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</a:rPr>
              <a:t>    2.制定贫困户脱贫计划和精准帮扶措施，确保按时稳定脱贫，定期更新扶贫档案内容，动态记录走访情况和包扶措施实施情况，真实客观掌握贫困户的脱贫进程。</a:t>
            </a:r>
            <a:endParaRPr lang="en-US" altLang="zh-CN" dirty="0">
              <a:solidFill>
                <a:schemeClr val="tx1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</a:rPr>
              <a:t>    3.帮助贫困户选准产业发展项目，对接扶贫等部门给予资金支持，提高贫困户自我发展能力，实现稳定增收。</a:t>
            </a:r>
            <a:endParaRPr lang="en-US" altLang="zh-CN" dirty="0">
              <a:solidFill>
                <a:schemeClr val="tx1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</a:rPr>
              <a:t>    4.有条件的要为贫困户送技能、送技术，有针对性的开展教育培训和技术指导，使贫困户掌握1-2门实用技术。</a:t>
            </a:r>
            <a:endParaRPr lang="en-US" altLang="zh-CN" dirty="0">
              <a:solidFill>
                <a:schemeClr val="tx1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</a:rPr>
              <a:t>    5.把各项方针政策，特别是各项惠农政策，宣传到户，督促兑现到户。</a:t>
            </a:r>
            <a:endParaRPr lang="en-US" altLang="zh-CN" dirty="0">
              <a:solidFill>
                <a:schemeClr val="tx1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</a:rPr>
              <a:t>    6.当好信息员，做到上下信息畅通。</a:t>
            </a:r>
            <a:endParaRPr lang="en-US" altLang="zh-CN" dirty="0">
              <a:solidFill>
                <a:schemeClr val="tx1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</a:rPr>
              <a:t>    7.参与制定贫困村脱贫规划和计划。</a:t>
            </a:r>
            <a:endParaRPr lang="en-US" altLang="zh-CN" dirty="0">
              <a:solidFill>
                <a:schemeClr val="tx1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</a:rPr>
              <a:t>    8.参与贫困村扶贫攻坚日常事务。</a:t>
            </a:r>
            <a:endParaRPr lang="en-US" altLang="zh-CN" dirty="0">
              <a:solidFill>
                <a:schemeClr val="tx1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gray">
          <a:xfrm>
            <a:off x="3419475" y="236220"/>
            <a:ext cx="20701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帮扶责任人职责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35965" y="2472517"/>
            <a:ext cx="684625" cy="790768"/>
            <a:chOff x="1235965" y="2472517"/>
            <a:chExt cx="684625" cy="790768"/>
          </a:xfrm>
        </p:grpSpPr>
        <p:grpSp>
          <p:nvGrpSpPr>
            <p:cNvPr id="7" name="组合 6"/>
            <p:cNvGrpSpPr/>
            <p:nvPr/>
          </p:nvGrpSpPr>
          <p:grpSpPr>
            <a:xfrm>
              <a:off x="1235965" y="2472517"/>
              <a:ext cx="684625" cy="790768"/>
              <a:chOff x="2744871" y="3116805"/>
              <a:chExt cx="719580" cy="811898"/>
            </a:xfrm>
          </p:grpSpPr>
          <p:sp>
            <p:nvSpPr>
              <p:cNvPr id="9" name="Freeform 5"/>
              <p:cNvSpPr/>
              <p:nvPr/>
            </p:nvSpPr>
            <p:spPr bwMode="auto">
              <a:xfrm rot="5400000">
                <a:off x="2698712" y="3162964"/>
                <a:ext cx="811898" cy="7195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5"/>
              <p:cNvSpPr/>
              <p:nvPr/>
            </p:nvSpPr>
            <p:spPr bwMode="auto">
              <a:xfrm rot="5400000">
                <a:off x="2746773" y="3205559"/>
                <a:ext cx="715777" cy="6343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">
                <a:solidFill>
                  <a:schemeClr val="tx2"/>
                </a:solidFill>
                <a:prstDash val="dash"/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330253" y="2519325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2</a:t>
              </a:r>
              <a:endParaRPr lang="zh-CN" altLang="en-US" sz="4000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0794" y="2422540"/>
            <a:ext cx="5383206" cy="220648"/>
            <a:chOff x="3760794" y="2422540"/>
            <a:chExt cx="5383206" cy="220648"/>
          </a:xfrm>
        </p:grpSpPr>
        <p:cxnSp>
          <p:nvCxnSpPr>
            <p:cNvPr id="15" name="直接连接符 14"/>
            <p:cNvCxnSpPr>
              <a:stCxn id="38" idx="7"/>
            </p:cNvCxnSpPr>
            <p:nvPr/>
          </p:nvCxnSpPr>
          <p:spPr>
            <a:xfrm>
              <a:off x="3760794" y="2422540"/>
              <a:ext cx="163506" cy="220648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929063" y="2641879"/>
              <a:ext cx="4105804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103924" y="2641879"/>
              <a:ext cx="754055" cy="0"/>
            </a:xfrm>
            <a:prstGeom prst="line">
              <a:avLst/>
            </a:prstGeom>
            <a:ln w="7620">
              <a:solidFill>
                <a:schemeClr val="bg1"/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948986" y="2641879"/>
              <a:ext cx="195014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5"/>
          <p:cNvSpPr/>
          <p:nvPr/>
        </p:nvSpPr>
        <p:spPr bwMode="auto">
          <a:xfrm rot="5400000">
            <a:off x="7565447" y="2011438"/>
            <a:ext cx="187550" cy="16237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16846" y="3123606"/>
            <a:ext cx="282820" cy="1990537"/>
            <a:chOff x="916846" y="3123606"/>
            <a:chExt cx="282820" cy="1990537"/>
          </a:xfrm>
        </p:grpSpPr>
        <p:cxnSp>
          <p:nvCxnSpPr>
            <p:cNvPr id="21" name="直接连接符 20"/>
            <p:cNvCxnSpPr/>
            <p:nvPr/>
          </p:nvCxnSpPr>
          <p:spPr>
            <a:xfrm flipH="1">
              <a:off x="916846" y="3123606"/>
              <a:ext cx="282820" cy="42675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18155" y="3166281"/>
              <a:ext cx="0" cy="838729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41128" y="4451095"/>
              <a:ext cx="754055" cy="0"/>
            </a:xfrm>
            <a:prstGeom prst="line">
              <a:avLst/>
            </a:prstGeom>
            <a:ln w="7620">
              <a:solidFill>
                <a:schemeClr val="bg1"/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5400000">
              <a:off x="820648" y="5016636"/>
              <a:ext cx="195014" cy="0"/>
            </a:xfrm>
            <a:prstGeom prst="line">
              <a:avLst/>
            </a:prstGeom>
            <a:ln w="762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17"/>
          <p:cNvSpPr>
            <a:spLocks noChangeArrowheads="1"/>
          </p:cNvSpPr>
          <p:nvPr/>
        </p:nvSpPr>
        <p:spPr bwMode="auto">
          <a:xfrm>
            <a:off x="3981451" y="2097827"/>
            <a:ext cx="3725240" cy="5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sz="2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45741" y="2695789"/>
            <a:ext cx="3889027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bg1"/>
                </a:solidFill>
                <a:latin typeface="Source Han Sans ExtraLight" panose="020B0200000000000000" pitchFamily="34" charset="-122"/>
                <a:ea typeface="Source Han Sans ExtraLight" panose="020B0200000000000000" pitchFamily="34" charset="-122"/>
                <a:cs typeface="Arial" panose="020B0604020202020204" pitchFamily="34" charset="0"/>
              </a:rPr>
              <a:t>            Thanks</a:t>
            </a:r>
            <a:r>
              <a:rPr lang="zh-CN" altLang="en-US" sz="1800" dirty="0">
                <a:solidFill>
                  <a:schemeClr val="bg1"/>
                </a:solidFill>
                <a:latin typeface="Source Han Sans ExtraLight" panose="020B0200000000000000" pitchFamily="34" charset="-122"/>
                <a:ea typeface="Source Han Sans ExtraLight" panose="020B0200000000000000" pitchFamily="34" charset="-122"/>
                <a:cs typeface="Arial" panose="020B0604020202020204" pitchFamily="34" charset="0"/>
              </a:rPr>
              <a:t>！</a:t>
            </a:r>
            <a:endParaRPr lang="zh-CN" altLang="en-US" sz="1800" dirty="0">
              <a:solidFill>
                <a:schemeClr val="bg1"/>
              </a:solidFill>
              <a:latin typeface="Source Han Sans ExtraLight" panose="020B0200000000000000" pitchFamily="34" charset="-122"/>
              <a:ea typeface="Source Han Sans ExtraLight" panose="020B02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974519" y="2472517"/>
            <a:ext cx="684625" cy="790768"/>
            <a:chOff x="1974519" y="2472517"/>
            <a:chExt cx="684625" cy="790768"/>
          </a:xfrm>
        </p:grpSpPr>
        <p:grpSp>
          <p:nvGrpSpPr>
            <p:cNvPr id="31" name="组合 30"/>
            <p:cNvGrpSpPr/>
            <p:nvPr/>
          </p:nvGrpSpPr>
          <p:grpSpPr>
            <a:xfrm>
              <a:off x="1974519" y="2472517"/>
              <a:ext cx="684625" cy="790768"/>
              <a:chOff x="2744871" y="3116805"/>
              <a:chExt cx="719580" cy="811898"/>
            </a:xfrm>
          </p:grpSpPr>
          <p:sp>
            <p:nvSpPr>
              <p:cNvPr id="33" name="Freeform 5"/>
              <p:cNvSpPr/>
              <p:nvPr/>
            </p:nvSpPr>
            <p:spPr bwMode="auto">
              <a:xfrm rot="5400000">
                <a:off x="2698712" y="3162964"/>
                <a:ext cx="811898" cy="7195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/>
            </p:nvSpPr>
            <p:spPr bwMode="auto">
              <a:xfrm rot="5400000">
                <a:off x="2746773" y="3205559"/>
                <a:ext cx="715777" cy="6343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">
                <a:solidFill>
                  <a:schemeClr val="tx2"/>
                </a:solidFill>
                <a:prstDash val="dash"/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2064899" y="2519325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0</a:t>
              </a:r>
              <a:endParaRPr lang="zh-CN" altLang="en-US" sz="4000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111018" y="1804302"/>
            <a:ext cx="684625" cy="790768"/>
            <a:chOff x="3111018" y="1804302"/>
            <a:chExt cx="684625" cy="790768"/>
          </a:xfrm>
        </p:grpSpPr>
        <p:grpSp>
          <p:nvGrpSpPr>
            <p:cNvPr id="36" name="组合 35"/>
            <p:cNvGrpSpPr/>
            <p:nvPr/>
          </p:nvGrpSpPr>
          <p:grpSpPr>
            <a:xfrm>
              <a:off x="3111018" y="1804302"/>
              <a:ext cx="684625" cy="790768"/>
              <a:chOff x="2744871" y="3116805"/>
              <a:chExt cx="719580" cy="811898"/>
            </a:xfrm>
          </p:grpSpPr>
          <p:sp>
            <p:nvSpPr>
              <p:cNvPr id="38" name="Freeform 5"/>
              <p:cNvSpPr/>
              <p:nvPr/>
            </p:nvSpPr>
            <p:spPr bwMode="auto">
              <a:xfrm rot="5400000">
                <a:off x="2698712" y="3162964"/>
                <a:ext cx="811898" cy="7195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5400000">
                <a:off x="2746773" y="3205559"/>
                <a:ext cx="715777" cy="6343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">
                <a:solidFill>
                  <a:schemeClr val="tx2"/>
                </a:solidFill>
                <a:prstDash val="dash"/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3189674" y="1851110"/>
              <a:ext cx="4806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8</a:t>
              </a:r>
              <a:endParaRPr lang="zh-CN" altLang="en-US" sz="4000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372464" y="1804302"/>
            <a:ext cx="684625" cy="790768"/>
            <a:chOff x="2372464" y="1804302"/>
            <a:chExt cx="684625" cy="790768"/>
          </a:xfrm>
        </p:grpSpPr>
        <p:grpSp>
          <p:nvGrpSpPr>
            <p:cNvPr id="41" name="组合 40"/>
            <p:cNvGrpSpPr/>
            <p:nvPr/>
          </p:nvGrpSpPr>
          <p:grpSpPr>
            <a:xfrm>
              <a:off x="2372464" y="1804302"/>
              <a:ext cx="684625" cy="790768"/>
              <a:chOff x="2744871" y="3116805"/>
              <a:chExt cx="719580" cy="811898"/>
            </a:xfrm>
          </p:grpSpPr>
          <p:sp>
            <p:nvSpPr>
              <p:cNvPr id="43" name="Freeform 5"/>
              <p:cNvSpPr/>
              <p:nvPr/>
            </p:nvSpPr>
            <p:spPr bwMode="auto">
              <a:xfrm rot="5400000">
                <a:off x="2698712" y="3162964"/>
                <a:ext cx="811898" cy="71958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"/>
              <p:cNvSpPr/>
              <p:nvPr/>
            </p:nvSpPr>
            <p:spPr bwMode="auto">
              <a:xfrm rot="5400000">
                <a:off x="2746773" y="3205559"/>
                <a:ext cx="715777" cy="6343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">
                <a:solidFill>
                  <a:schemeClr val="tx2"/>
                </a:solidFill>
                <a:prstDash val="dash"/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2470660" y="1851110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2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1</a:t>
              </a:r>
              <a:endParaRPr lang="zh-CN" altLang="en-US" sz="4000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endParaRPr>
            </a:p>
          </p:txBody>
        </p:sp>
      </p:grpSp>
      <p:pic>
        <p:nvPicPr>
          <p:cNvPr id="4" name="图片 3" descr="645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0" y="1093470"/>
            <a:ext cx="735965" cy="840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47818" y="1239088"/>
            <a:ext cx="4869461" cy="662285"/>
            <a:chOff x="3152668" y="1220489"/>
            <a:chExt cx="4325789" cy="1055428"/>
          </a:xfrm>
        </p:grpSpPr>
        <p:sp>
          <p:nvSpPr>
            <p:cNvPr id="42" name="六边形 41"/>
            <p:cNvSpPr/>
            <p:nvPr/>
          </p:nvSpPr>
          <p:spPr>
            <a:xfrm>
              <a:off x="3152668" y="1220489"/>
              <a:ext cx="4325789" cy="1055428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六边形 42"/>
            <p:cNvSpPr/>
            <p:nvPr/>
          </p:nvSpPr>
          <p:spPr>
            <a:xfrm>
              <a:off x="3152668" y="1220489"/>
              <a:ext cx="4325789" cy="1055428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TextBox 87"/>
            <p:cNvSpPr txBox="1"/>
            <p:nvPr/>
          </p:nvSpPr>
          <p:spPr>
            <a:xfrm>
              <a:off x="3650852" y="1748251"/>
              <a:ext cx="3092520" cy="244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TextBox 88"/>
            <p:cNvSpPr txBox="1"/>
            <p:nvPr/>
          </p:nvSpPr>
          <p:spPr>
            <a:xfrm>
              <a:off x="3706053" y="1555443"/>
              <a:ext cx="2819385" cy="39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精准扶贫应知应会知识</a:t>
              </a:r>
              <a:endPara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70356" y="1232739"/>
            <a:ext cx="768251" cy="662285"/>
            <a:chOff x="1729502" y="1220490"/>
            <a:chExt cx="1224296" cy="1055428"/>
          </a:xfrm>
        </p:grpSpPr>
        <p:sp>
          <p:nvSpPr>
            <p:cNvPr id="40" name="六边形 39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41" name="六边形 40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50" name="TextBox 88"/>
            <p:cNvSpPr txBox="1"/>
            <p:nvPr/>
          </p:nvSpPr>
          <p:spPr>
            <a:xfrm>
              <a:off x="2015376" y="1481210"/>
              <a:ext cx="886380" cy="539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747818" y="2046446"/>
            <a:ext cx="4869461" cy="662285"/>
            <a:chOff x="3152668" y="1220489"/>
            <a:chExt cx="4325789" cy="1055428"/>
          </a:xfrm>
        </p:grpSpPr>
        <p:sp>
          <p:nvSpPr>
            <p:cNvPr id="103" name="六边形 102"/>
            <p:cNvSpPr/>
            <p:nvPr/>
          </p:nvSpPr>
          <p:spPr>
            <a:xfrm>
              <a:off x="3152668" y="1220489"/>
              <a:ext cx="4325789" cy="1055428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六边形 103"/>
            <p:cNvSpPr/>
            <p:nvPr/>
          </p:nvSpPr>
          <p:spPr>
            <a:xfrm>
              <a:off x="3152668" y="1220489"/>
              <a:ext cx="4325789" cy="1055428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7" name="TextBox 88"/>
            <p:cNvSpPr txBox="1"/>
            <p:nvPr/>
          </p:nvSpPr>
          <p:spPr>
            <a:xfrm>
              <a:off x="3706053" y="1554431"/>
              <a:ext cx="2082667" cy="39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扶贫工作主要工作内容</a:t>
              </a:r>
              <a:endParaRPr lang="zh-CN" altLang="en-US" sz="1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670356" y="2065497"/>
            <a:ext cx="768251" cy="662285"/>
            <a:chOff x="1729502" y="1220490"/>
            <a:chExt cx="1224296" cy="1055428"/>
          </a:xfrm>
        </p:grpSpPr>
        <p:sp>
          <p:nvSpPr>
            <p:cNvPr id="129" name="六边形 128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130" name="六边形 129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131" name="TextBox 88"/>
            <p:cNvSpPr txBox="1"/>
            <p:nvPr/>
          </p:nvSpPr>
          <p:spPr>
            <a:xfrm>
              <a:off x="2015376" y="1481210"/>
              <a:ext cx="886380" cy="539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2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2747818" y="2910952"/>
            <a:ext cx="4869461" cy="662285"/>
            <a:chOff x="3152668" y="1220489"/>
            <a:chExt cx="4325789" cy="1055428"/>
          </a:xfrm>
        </p:grpSpPr>
        <p:sp>
          <p:nvSpPr>
            <p:cNvPr id="142" name="六边形 141"/>
            <p:cNvSpPr/>
            <p:nvPr/>
          </p:nvSpPr>
          <p:spPr>
            <a:xfrm>
              <a:off x="3152668" y="1220489"/>
              <a:ext cx="4325789" cy="1055428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六边形 142"/>
            <p:cNvSpPr/>
            <p:nvPr/>
          </p:nvSpPr>
          <p:spPr>
            <a:xfrm>
              <a:off x="3152668" y="1220489"/>
              <a:ext cx="4325789" cy="1055428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1670356" y="2898253"/>
            <a:ext cx="768251" cy="662285"/>
            <a:chOff x="1729502" y="1220490"/>
            <a:chExt cx="1224296" cy="1055428"/>
          </a:xfrm>
        </p:grpSpPr>
        <p:sp>
          <p:nvSpPr>
            <p:cNvPr id="147" name="六边形 146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148" name="六边形 147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149" name="TextBox 88"/>
            <p:cNvSpPr txBox="1"/>
            <p:nvPr/>
          </p:nvSpPr>
          <p:spPr>
            <a:xfrm>
              <a:off x="2015376" y="1481210"/>
              <a:ext cx="886380" cy="539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2" name="Text Box 18"/>
          <p:cNvSpPr txBox="1">
            <a:spLocks noChangeArrowheads="1"/>
          </p:cNvSpPr>
          <p:nvPr/>
        </p:nvSpPr>
        <p:spPr bwMode="gray">
          <a:xfrm>
            <a:off x="3707904" y="236306"/>
            <a:ext cx="1584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8"/>
          <p:cNvSpPr txBox="1"/>
          <p:nvPr/>
        </p:nvSpPr>
        <p:spPr>
          <a:xfrm>
            <a:off x="3370580" y="3154680"/>
            <a:ext cx="3329305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各扶贫责任主体的工作任务、职责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3425677" y="1003233"/>
            <a:ext cx="2160904" cy="1776484"/>
            <a:chOff x="1729502" y="1220490"/>
            <a:chExt cx="1283815" cy="1055428"/>
          </a:xfrm>
        </p:grpSpPr>
        <p:sp>
          <p:nvSpPr>
            <p:cNvPr id="52" name="六边形 51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53" name="六边形 52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54" name="TextBox 88"/>
            <p:cNvSpPr txBox="1"/>
            <p:nvPr/>
          </p:nvSpPr>
          <p:spPr>
            <a:xfrm>
              <a:off x="2126937" y="1519637"/>
              <a:ext cx="886380" cy="456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5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5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TextBox 1"/>
          <p:cNvSpPr txBox="1"/>
          <p:nvPr/>
        </p:nvSpPr>
        <p:spPr>
          <a:xfrm>
            <a:off x="2479194" y="2959745"/>
            <a:ext cx="3992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3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精准扶贫应知应会知识</a:t>
            </a:r>
            <a:endParaRPr lang="zh-CN" altLang="en-US" sz="3000" b="1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9"/>
          <p:cNvSpPr txBox="1"/>
          <p:nvPr/>
        </p:nvSpPr>
        <p:spPr>
          <a:xfrm>
            <a:off x="2943598" y="3611067"/>
            <a:ext cx="20079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总体目标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4293664" y="3611150"/>
            <a:ext cx="20079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精准扶贫基本知识要点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3326765" y="26670"/>
            <a:ext cx="238950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总体目标</a:t>
            </a:r>
            <a:endParaRPr lang="zh-CN" altLang="en-US" sz="2400" dirty="0">
              <a:solidFill>
                <a:schemeClr val="tx2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4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25"/>
          <a:stretch>
            <a:fillRect/>
          </a:stretch>
        </p:blipFill>
        <p:spPr>
          <a:xfrm>
            <a:off x="-419956" y="1935896"/>
            <a:ext cx="1567618" cy="321547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99" y="1953182"/>
            <a:ext cx="1248760" cy="3183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7410" y="895985"/>
            <a:ext cx="73634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</a:rPr>
              <a:t>国家目标：</a:t>
            </a:r>
            <a:endParaRPr lang="zh-CN" altLang="en-US">
              <a:solidFill>
                <a:schemeClr val="tx2"/>
              </a:solidFill>
            </a:endParaRPr>
          </a:p>
          <a:p>
            <a:r>
              <a:rPr lang="zh-CN" altLang="en-US"/>
              <a:t>       到2020年，稳定实现农村贫困人口不愁吃、不愁穿，义务教育、基本医疗和住房安全有保障。实现贫困地区农民人均可支配收入增长幅度高于全国平均水平，基本公共服务主要领域指标接近全国平均水平。确保我国现行标准下农村贫困人口实现脱贫，贫困县全部摘帽，解决区域性整体贫困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chemeClr val="tx2"/>
                </a:solidFill>
              </a:rPr>
              <a:t>两不愁、三保障:</a:t>
            </a:r>
            <a:endParaRPr lang="zh-CN" altLang="en-US">
              <a:solidFill>
                <a:schemeClr val="tx2"/>
              </a:solidFill>
            </a:endParaRPr>
          </a:p>
          <a:p>
            <a:r>
              <a:rPr lang="zh-CN" altLang="en-US"/>
              <a:t>       不愁吃、不愁穿，义务教育、基本医疗和住房安全有保障。</a:t>
            </a:r>
            <a:endParaRPr lang="zh-CN" altLang="en-US"/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2"/>
                </a:solidFill>
              </a:rPr>
              <a:t>一高于、一接近:</a:t>
            </a:r>
            <a:endParaRPr lang="zh-CN" altLang="en-US">
              <a:solidFill>
                <a:schemeClr val="tx2"/>
              </a:solidFill>
            </a:endParaRPr>
          </a:p>
          <a:p>
            <a:r>
              <a:rPr lang="zh-CN" altLang="en-US"/>
              <a:t>       贫困地区农民人均可支配收入增长幅度高于全国平均水平，基本公共服务主要领域指标接近全国平均水平。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/>
          <p:cNvSpPr/>
          <p:nvPr/>
        </p:nvSpPr>
        <p:spPr bwMode="invGray">
          <a:xfrm>
            <a:off x="3719557" y="4826849"/>
            <a:ext cx="262800" cy="243359"/>
          </a:xfrm>
          <a:custGeom>
            <a:avLst/>
            <a:gdLst>
              <a:gd name="T0" fmla="*/ 48 w 177"/>
              <a:gd name="T1" fmla="*/ 16 h 161"/>
              <a:gd name="T2" fmla="*/ 64 w 177"/>
              <a:gd name="T3" fmla="*/ 16 h 161"/>
              <a:gd name="T4" fmla="*/ 80 w 177"/>
              <a:gd name="T5" fmla="*/ 8 h 161"/>
              <a:gd name="T6" fmla="*/ 96 w 177"/>
              <a:gd name="T7" fmla="*/ 16 h 161"/>
              <a:gd name="T8" fmla="*/ 120 w 177"/>
              <a:gd name="T9" fmla="*/ 0 h 161"/>
              <a:gd name="T10" fmla="*/ 152 w 177"/>
              <a:gd name="T11" fmla="*/ 8 h 161"/>
              <a:gd name="T12" fmla="*/ 168 w 177"/>
              <a:gd name="T13" fmla="*/ 0 h 161"/>
              <a:gd name="T14" fmla="*/ 176 w 177"/>
              <a:gd name="T15" fmla="*/ 32 h 161"/>
              <a:gd name="T16" fmla="*/ 152 w 177"/>
              <a:gd name="T17" fmla="*/ 48 h 161"/>
              <a:gd name="T18" fmla="*/ 144 w 177"/>
              <a:gd name="T19" fmla="*/ 104 h 161"/>
              <a:gd name="T20" fmla="*/ 128 w 177"/>
              <a:gd name="T21" fmla="*/ 120 h 161"/>
              <a:gd name="T22" fmla="*/ 128 w 177"/>
              <a:gd name="T23" fmla="*/ 144 h 161"/>
              <a:gd name="T24" fmla="*/ 104 w 177"/>
              <a:gd name="T25" fmla="*/ 136 h 161"/>
              <a:gd name="T26" fmla="*/ 96 w 177"/>
              <a:gd name="T27" fmla="*/ 144 h 161"/>
              <a:gd name="T28" fmla="*/ 96 w 177"/>
              <a:gd name="T29" fmla="*/ 160 h 161"/>
              <a:gd name="T30" fmla="*/ 80 w 177"/>
              <a:gd name="T31" fmla="*/ 160 h 161"/>
              <a:gd name="T32" fmla="*/ 48 w 177"/>
              <a:gd name="T33" fmla="*/ 144 h 161"/>
              <a:gd name="T34" fmla="*/ 8 w 177"/>
              <a:gd name="T35" fmla="*/ 136 h 161"/>
              <a:gd name="T36" fmla="*/ 0 w 177"/>
              <a:gd name="T37" fmla="*/ 88 h 161"/>
              <a:gd name="T38" fmla="*/ 0 w 177"/>
              <a:gd name="T39" fmla="*/ 64 h 161"/>
              <a:gd name="T40" fmla="*/ 40 w 177"/>
              <a:gd name="T41" fmla="*/ 32 h 161"/>
              <a:gd name="T42" fmla="*/ 48 w 177"/>
              <a:gd name="T43" fmla="*/ 1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7" h="161">
                <a:moveTo>
                  <a:pt x="48" y="16"/>
                </a:moveTo>
                <a:lnTo>
                  <a:pt x="64" y="16"/>
                </a:lnTo>
                <a:lnTo>
                  <a:pt x="80" y="8"/>
                </a:lnTo>
                <a:lnTo>
                  <a:pt x="96" y="16"/>
                </a:lnTo>
                <a:lnTo>
                  <a:pt x="120" y="0"/>
                </a:lnTo>
                <a:lnTo>
                  <a:pt x="152" y="8"/>
                </a:lnTo>
                <a:lnTo>
                  <a:pt x="168" y="0"/>
                </a:lnTo>
                <a:lnTo>
                  <a:pt x="176" y="32"/>
                </a:lnTo>
                <a:lnTo>
                  <a:pt x="152" y="48"/>
                </a:lnTo>
                <a:lnTo>
                  <a:pt x="144" y="104"/>
                </a:lnTo>
                <a:lnTo>
                  <a:pt x="128" y="120"/>
                </a:lnTo>
                <a:lnTo>
                  <a:pt x="128" y="144"/>
                </a:lnTo>
                <a:lnTo>
                  <a:pt x="104" y="136"/>
                </a:lnTo>
                <a:lnTo>
                  <a:pt x="96" y="144"/>
                </a:lnTo>
                <a:lnTo>
                  <a:pt x="96" y="160"/>
                </a:lnTo>
                <a:lnTo>
                  <a:pt x="80" y="160"/>
                </a:lnTo>
                <a:lnTo>
                  <a:pt x="48" y="144"/>
                </a:lnTo>
                <a:lnTo>
                  <a:pt x="8" y="136"/>
                </a:lnTo>
                <a:lnTo>
                  <a:pt x="0" y="88"/>
                </a:lnTo>
                <a:lnTo>
                  <a:pt x="0" y="64"/>
                </a:lnTo>
                <a:lnTo>
                  <a:pt x="40" y="32"/>
                </a:lnTo>
                <a:lnTo>
                  <a:pt x="48" y="16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Freeform 7"/>
          <p:cNvSpPr/>
          <p:nvPr/>
        </p:nvSpPr>
        <p:spPr bwMode="invGray">
          <a:xfrm>
            <a:off x="4664835" y="859370"/>
            <a:ext cx="1049859" cy="1054553"/>
          </a:xfrm>
          <a:custGeom>
            <a:avLst/>
            <a:gdLst>
              <a:gd name="T0" fmla="*/ 16 w 705"/>
              <a:gd name="T1" fmla="*/ 64 h 697"/>
              <a:gd name="T2" fmla="*/ 32 w 705"/>
              <a:gd name="T3" fmla="*/ 104 h 697"/>
              <a:gd name="T4" fmla="*/ 72 w 705"/>
              <a:gd name="T5" fmla="*/ 104 h 697"/>
              <a:gd name="T6" fmla="*/ 104 w 705"/>
              <a:gd name="T7" fmla="*/ 176 h 697"/>
              <a:gd name="T8" fmla="*/ 160 w 705"/>
              <a:gd name="T9" fmla="*/ 160 h 697"/>
              <a:gd name="T10" fmla="*/ 232 w 705"/>
              <a:gd name="T11" fmla="*/ 168 h 697"/>
              <a:gd name="T12" fmla="*/ 216 w 705"/>
              <a:gd name="T13" fmla="*/ 312 h 697"/>
              <a:gd name="T14" fmla="*/ 192 w 705"/>
              <a:gd name="T15" fmla="*/ 392 h 697"/>
              <a:gd name="T16" fmla="*/ 104 w 705"/>
              <a:gd name="T17" fmla="*/ 464 h 697"/>
              <a:gd name="T18" fmla="*/ 152 w 705"/>
              <a:gd name="T19" fmla="*/ 488 h 697"/>
              <a:gd name="T20" fmla="*/ 136 w 705"/>
              <a:gd name="T21" fmla="*/ 520 h 697"/>
              <a:gd name="T22" fmla="*/ 176 w 705"/>
              <a:gd name="T23" fmla="*/ 544 h 697"/>
              <a:gd name="T24" fmla="*/ 192 w 705"/>
              <a:gd name="T25" fmla="*/ 576 h 697"/>
              <a:gd name="T26" fmla="*/ 288 w 705"/>
              <a:gd name="T27" fmla="*/ 584 h 697"/>
              <a:gd name="T28" fmla="*/ 320 w 705"/>
              <a:gd name="T29" fmla="*/ 592 h 697"/>
              <a:gd name="T30" fmla="*/ 384 w 705"/>
              <a:gd name="T31" fmla="*/ 640 h 697"/>
              <a:gd name="T32" fmla="*/ 424 w 705"/>
              <a:gd name="T33" fmla="*/ 664 h 697"/>
              <a:gd name="T34" fmla="*/ 432 w 705"/>
              <a:gd name="T35" fmla="*/ 624 h 697"/>
              <a:gd name="T36" fmla="*/ 480 w 705"/>
              <a:gd name="T37" fmla="*/ 696 h 697"/>
              <a:gd name="T38" fmla="*/ 496 w 705"/>
              <a:gd name="T39" fmla="*/ 680 h 697"/>
              <a:gd name="T40" fmla="*/ 552 w 705"/>
              <a:gd name="T41" fmla="*/ 680 h 697"/>
              <a:gd name="T42" fmla="*/ 592 w 705"/>
              <a:gd name="T43" fmla="*/ 632 h 697"/>
              <a:gd name="T44" fmla="*/ 600 w 705"/>
              <a:gd name="T45" fmla="*/ 528 h 697"/>
              <a:gd name="T46" fmla="*/ 664 w 705"/>
              <a:gd name="T47" fmla="*/ 536 h 697"/>
              <a:gd name="T48" fmla="*/ 680 w 705"/>
              <a:gd name="T49" fmla="*/ 344 h 697"/>
              <a:gd name="T50" fmla="*/ 696 w 705"/>
              <a:gd name="T51" fmla="*/ 296 h 697"/>
              <a:gd name="T52" fmla="*/ 704 w 705"/>
              <a:gd name="T53" fmla="*/ 256 h 697"/>
              <a:gd name="T54" fmla="*/ 608 w 705"/>
              <a:gd name="T55" fmla="*/ 320 h 697"/>
              <a:gd name="T56" fmla="*/ 560 w 705"/>
              <a:gd name="T57" fmla="*/ 360 h 697"/>
              <a:gd name="T58" fmla="*/ 488 w 705"/>
              <a:gd name="T59" fmla="*/ 304 h 697"/>
              <a:gd name="T60" fmla="*/ 440 w 705"/>
              <a:gd name="T61" fmla="*/ 280 h 697"/>
              <a:gd name="T62" fmla="*/ 376 w 705"/>
              <a:gd name="T63" fmla="*/ 256 h 697"/>
              <a:gd name="T64" fmla="*/ 360 w 705"/>
              <a:gd name="T65" fmla="*/ 240 h 697"/>
              <a:gd name="T66" fmla="*/ 336 w 705"/>
              <a:gd name="T67" fmla="*/ 248 h 697"/>
              <a:gd name="T68" fmla="*/ 264 w 705"/>
              <a:gd name="T69" fmla="*/ 128 h 697"/>
              <a:gd name="T70" fmla="*/ 248 w 705"/>
              <a:gd name="T71" fmla="*/ 88 h 697"/>
              <a:gd name="T72" fmla="*/ 144 w 705"/>
              <a:gd name="T73" fmla="*/ 24 h 697"/>
              <a:gd name="T74" fmla="*/ 16 w 705"/>
              <a:gd name="T75" fmla="*/ 16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5" h="697">
                <a:moveTo>
                  <a:pt x="8" y="32"/>
                </a:moveTo>
                <a:lnTo>
                  <a:pt x="16" y="64"/>
                </a:lnTo>
                <a:lnTo>
                  <a:pt x="0" y="96"/>
                </a:lnTo>
                <a:lnTo>
                  <a:pt x="32" y="104"/>
                </a:lnTo>
                <a:lnTo>
                  <a:pt x="48" y="88"/>
                </a:lnTo>
                <a:lnTo>
                  <a:pt x="72" y="104"/>
                </a:lnTo>
                <a:lnTo>
                  <a:pt x="88" y="152"/>
                </a:lnTo>
                <a:lnTo>
                  <a:pt x="104" y="176"/>
                </a:lnTo>
                <a:lnTo>
                  <a:pt x="144" y="160"/>
                </a:lnTo>
                <a:lnTo>
                  <a:pt x="160" y="160"/>
                </a:lnTo>
                <a:lnTo>
                  <a:pt x="192" y="128"/>
                </a:lnTo>
                <a:lnTo>
                  <a:pt x="232" y="168"/>
                </a:lnTo>
                <a:lnTo>
                  <a:pt x="208" y="248"/>
                </a:lnTo>
                <a:lnTo>
                  <a:pt x="216" y="312"/>
                </a:lnTo>
                <a:lnTo>
                  <a:pt x="192" y="336"/>
                </a:lnTo>
                <a:lnTo>
                  <a:pt x="192" y="392"/>
                </a:lnTo>
                <a:lnTo>
                  <a:pt x="176" y="368"/>
                </a:lnTo>
                <a:lnTo>
                  <a:pt x="104" y="464"/>
                </a:lnTo>
                <a:lnTo>
                  <a:pt x="128" y="504"/>
                </a:lnTo>
                <a:lnTo>
                  <a:pt x="152" y="488"/>
                </a:lnTo>
                <a:lnTo>
                  <a:pt x="160" y="504"/>
                </a:lnTo>
                <a:lnTo>
                  <a:pt x="136" y="520"/>
                </a:lnTo>
                <a:lnTo>
                  <a:pt x="136" y="544"/>
                </a:lnTo>
                <a:lnTo>
                  <a:pt x="176" y="544"/>
                </a:lnTo>
                <a:lnTo>
                  <a:pt x="192" y="536"/>
                </a:lnTo>
                <a:lnTo>
                  <a:pt x="192" y="576"/>
                </a:lnTo>
                <a:lnTo>
                  <a:pt x="232" y="600"/>
                </a:lnTo>
                <a:lnTo>
                  <a:pt x="288" y="584"/>
                </a:lnTo>
                <a:lnTo>
                  <a:pt x="288" y="608"/>
                </a:lnTo>
                <a:lnTo>
                  <a:pt x="320" y="592"/>
                </a:lnTo>
                <a:lnTo>
                  <a:pt x="368" y="640"/>
                </a:lnTo>
                <a:lnTo>
                  <a:pt x="384" y="640"/>
                </a:lnTo>
                <a:lnTo>
                  <a:pt x="400" y="672"/>
                </a:lnTo>
                <a:lnTo>
                  <a:pt x="424" y="664"/>
                </a:lnTo>
                <a:lnTo>
                  <a:pt x="424" y="632"/>
                </a:lnTo>
                <a:lnTo>
                  <a:pt x="432" y="624"/>
                </a:lnTo>
                <a:lnTo>
                  <a:pt x="432" y="664"/>
                </a:lnTo>
                <a:lnTo>
                  <a:pt x="480" y="696"/>
                </a:lnTo>
                <a:lnTo>
                  <a:pt x="488" y="672"/>
                </a:lnTo>
                <a:lnTo>
                  <a:pt x="496" y="680"/>
                </a:lnTo>
                <a:lnTo>
                  <a:pt x="528" y="648"/>
                </a:lnTo>
                <a:lnTo>
                  <a:pt x="552" y="680"/>
                </a:lnTo>
                <a:lnTo>
                  <a:pt x="600" y="680"/>
                </a:lnTo>
                <a:lnTo>
                  <a:pt x="592" y="632"/>
                </a:lnTo>
                <a:lnTo>
                  <a:pt x="568" y="576"/>
                </a:lnTo>
                <a:lnTo>
                  <a:pt x="600" y="528"/>
                </a:lnTo>
                <a:lnTo>
                  <a:pt x="632" y="520"/>
                </a:lnTo>
                <a:lnTo>
                  <a:pt x="664" y="536"/>
                </a:lnTo>
                <a:lnTo>
                  <a:pt x="688" y="424"/>
                </a:lnTo>
                <a:lnTo>
                  <a:pt x="680" y="344"/>
                </a:lnTo>
                <a:lnTo>
                  <a:pt x="696" y="328"/>
                </a:lnTo>
                <a:lnTo>
                  <a:pt x="696" y="296"/>
                </a:lnTo>
                <a:lnTo>
                  <a:pt x="680" y="288"/>
                </a:lnTo>
                <a:lnTo>
                  <a:pt x="704" y="256"/>
                </a:lnTo>
                <a:lnTo>
                  <a:pt x="680" y="256"/>
                </a:lnTo>
                <a:lnTo>
                  <a:pt x="608" y="320"/>
                </a:lnTo>
                <a:lnTo>
                  <a:pt x="608" y="336"/>
                </a:lnTo>
                <a:lnTo>
                  <a:pt x="560" y="360"/>
                </a:lnTo>
                <a:lnTo>
                  <a:pt x="520" y="360"/>
                </a:lnTo>
                <a:lnTo>
                  <a:pt x="488" y="304"/>
                </a:lnTo>
                <a:lnTo>
                  <a:pt x="488" y="280"/>
                </a:lnTo>
                <a:lnTo>
                  <a:pt x="440" y="280"/>
                </a:lnTo>
                <a:lnTo>
                  <a:pt x="416" y="256"/>
                </a:lnTo>
                <a:lnTo>
                  <a:pt x="376" y="256"/>
                </a:lnTo>
                <a:lnTo>
                  <a:pt x="376" y="240"/>
                </a:lnTo>
                <a:lnTo>
                  <a:pt x="360" y="240"/>
                </a:lnTo>
                <a:lnTo>
                  <a:pt x="360" y="256"/>
                </a:lnTo>
                <a:lnTo>
                  <a:pt x="336" y="248"/>
                </a:lnTo>
                <a:lnTo>
                  <a:pt x="296" y="176"/>
                </a:lnTo>
                <a:lnTo>
                  <a:pt x="264" y="128"/>
                </a:lnTo>
                <a:lnTo>
                  <a:pt x="248" y="104"/>
                </a:lnTo>
                <a:lnTo>
                  <a:pt x="248" y="88"/>
                </a:lnTo>
                <a:lnTo>
                  <a:pt x="200" y="24"/>
                </a:lnTo>
                <a:lnTo>
                  <a:pt x="144" y="24"/>
                </a:lnTo>
                <a:lnTo>
                  <a:pt x="104" y="0"/>
                </a:lnTo>
                <a:lnTo>
                  <a:pt x="16" y="16"/>
                </a:lnTo>
                <a:lnTo>
                  <a:pt x="8" y="32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Freeform 8"/>
          <p:cNvSpPr/>
          <p:nvPr/>
        </p:nvSpPr>
        <p:spPr bwMode="invGray">
          <a:xfrm>
            <a:off x="4770758" y="1670564"/>
            <a:ext cx="787060" cy="607659"/>
          </a:xfrm>
          <a:custGeom>
            <a:avLst/>
            <a:gdLst>
              <a:gd name="T0" fmla="*/ 528 w 529"/>
              <a:gd name="T1" fmla="*/ 144 h 401"/>
              <a:gd name="T2" fmla="*/ 480 w 529"/>
              <a:gd name="T3" fmla="*/ 144 h 401"/>
              <a:gd name="T4" fmla="*/ 456 w 529"/>
              <a:gd name="T5" fmla="*/ 120 h 401"/>
              <a:gd name="T6" fmla="*/ 424 w 529"/>
              <a:gd name="T7" fmla="*/ 152 h 401"/>
              <a:gd name="T8" fmla="*/ 416 w 529"/>
              <a:gd name="T9" fmla="*/ 136 h 401"/>
              <a:gd name="T10" fmla="*/ 408 w 529"/>
              <a:gd name="T11" fmla="*/ 160 h 401"/>
              <a:gd name="T12" fmla="*/ 360 w 529"/>
              <a:gd name="T13" fmla="*/ 128 h 401"/>
              <a:gd name="T14" fmla="*/ 360 w 529"/>
              <a:gd name="T15" fmla="*/ 88 h 401"/>
              <a:gd name="T16" fmla="*/ 344 w 529"/>
              <a:gd name="T17" fmla="*/ 96 h 401"/>
              <a:gd name="T18" fmla="*/ 352 w 529"/>
              <a:gd name="T19" fmla="*/ 128 h 401"/>
              <a:gd name="T20" fmla="*/ 328 w 529"/>
              <a:gd name="T21" fmla="*/ 128 h 401"/>
              <a:gd name="T22" fmla="*/ 312 w 529"/>
              <a:gd name="T23" fmla="*/ 104 h 401"/>
              <a:gd name="T24" fmla="*/ 296 w 529"/>
              <a:gd name="T25" fmla="*/ 104 h 401"/>
              <a:gd name="T26" fmla="*/ 248 w 529"/>
              <a:gd name="T27" fmla="*/ 56 h 401"/>
              <a:gd name="T28" fmla="*/ 216 w 529"/>
              <a:gd name="T29" fmla="*/ 72 h 401"/>
              <a:gd name="T30" fmla="*/ 216 w 529"/>
              <a:gd name="T31" fmla="*/ 56 h 401"/>
              <a:gd name="T32" fmla="*/ 160 w 529"/>
              <a:gd name="T33" fmla="*/ 64 h 401"/>
              <a:gd name="T34" fmla="*/ 120 w 529"/>
              <a:gd name="T35" fmla="*/ 40 h 401"/>
              <a:gd name="T36" fmla="*/ 120 w 529"/>
              <a:gd name="T37" fmla="*/ 0 h 401"/>
              <a:gd name="T38" fmla="*/ 104 w 529"/>
              <a:gd name="T39" fmla="*/ 8 h 401"/>
              <a:gd name="T40" fmla="*/ 64 w 529"/>
              <a:gd name="T41" fmla="*/ 8 h 401"/>
              <a:gd name="T42" fmla="*/ 72 w 529"/>
              <a:gd name="T43" fmla="*/ 56 h 401"/>
              <a:gd name="T44" fmla="*/ 48 w 529"/>
              <a:gd name="T45" fmla="*/ 56 h 401"/>
              <a:gd name="T46" fmla="*/ 8 w 529"/>
              <a:gd name="T47" fmla="*/ 32 h 401"/>
              <a:gd name="T48" fmla="*/ 0 w 529"/>
              <a:gd name="T49" fmla="*/ 56 h 401"/>
              <a:gd name="T50" fmla="*/ 32 w 529"/>
              <a:gd name="T51" fmla="*/ 88 h 401"/>
              <a:gd name="T52" fmla="*/ 24 w 529"/>
              <a:gd name="T53" fmla="*/ 120 h 401"/>
              <a:gd name="T54" fmla="*/ 48 w 529"/>
              <a:gd name="T55" fmla="*/ 160 h 401"/>
              <a:gd name="T56" fmla="*/ 88 w 529"/>
              <a:gd name="T57" fmla="*/ 136 h 401"/>
              <a:gd name="T58" fmla="*/ 112 w 529"/>
              <a:gd name="T59" fmla="*/ 184 h 401"/>
              <a:gd name="T60" fmla="*/ 112 w 529"/>
              <a:gd name="T61" fmla="*/ 224 h 401"/>
              <a:gd name="T62" fmla="*/ 152 w 529"/>
              <a:gd name="T63" fmla="*/ 224 h 401"/>
              <a:gd name="T64" fmla="*/ 168 w 529"/>
              <a:gd name="T65" fmla="*/ 264 h 401"/>
              <a:gd name="T66" fmla="*/ 176 w 529"/>
              <a:gd name="T67" fmla="*/ 232 h 401"/>
              <a:gd name="T68" fmla="*/ 208 w 529"/>
              <a:gd name="T69" fmla="*/ 280 h 401"/>
              <a:gd name="T70" fmla="*/ 232 w 529"/>
              <a:gd name="T71" fmla="*/ 320 h 401"/>
              <a:gd name="T72" fmla="*/ 232 w 529"/>
              <a:gd name="T73" fmla="*/ 344 h 401"/>
              <a:gd name="T74" fmla="*/ 264 w 529"/>
              <a:gd name="T75" fmla="*/ 400 h 401"/>
              <a:gd name="T76" fmla="*/ 288 w 529"/>
              <a:gd name="T77" fmla="*/ 376 h 401"/>
              <a:gd name="T78" fmla="*/ 304 w 529"/>
              <a:gd name="T79" fmla="*/ 328 h 401"/>
              <a:gd name="T80" fmla="*/ 320 w 529"/>
              <a:gd name="T81" fmla="*/ 320 h 401"/>
              <a:gd name="T82" fmla="*/ 336 w 529"/>
              <a:gd name="T83" fmla="*/ 328 h 401"/>
              <a:gd name="T84" fmla="*/ 328 w 529"/>
              <a:gd name="T85" fmla="*/ 344 h 401"/>
              <a:gd name="T86" fmla="*/ 376 w 529"/>
              <a:gd name="T87" fmla="*/ 344 h 401"/>
              <a:gd name="T88" fmla="*/ 392 w 529"/>
              <a:gd name="T89" fmla="*/ 328 h 401"/>
              <a:gd name="T90" fmla="*/ 392 w 529"/>
              <a:gd name="T91" fmla="*/ 312 h 401"/>
              <a:gd name="T92" fmla="*/ 384 w 529"/>
              <a:gd name="T93" fmla="*/ 296 h 401"/>
              <a:gd name="T94" fmla="*/ 432 w 529"/>
              <a:gd name="T95" fmla="*/ 272 h 401"/>
              <a:gd name="T96" fmla="*/ 440 w 529"/>
              <a:gd name="T97" fmla="*/ 264 h 401"/>
              <a:gd name="T98" fmla="*/ 440 w 529"/>
              <a:gd name="T99" fmla="*/ 248 h 401"/>
              <a:gd name="T100" fmla="*/ 456 w 529"/>
              <a:gd name="T101" fmla="*/ 240 h 401"/>
              <a:gd name="T102" fmla="*/ 456 w 529"/>
              <a:gd name="T103" fmla="*/ 192 h 401"/>
              <a:gd name="T104" fmla="*/ 472 w 529"/>
              <a:gd name="T105" fmla="*/ 192 h 401"/>
              <a:gd name="T106" fmla="*/ 480 w 529"/>
              <a:gd name="T107" fmla="*/ 216 h 401"/>
              <a:gd name="T108" fmla="*/ 504 w 529"/>
              <a:gd name="T109" fmla="*/ 232 h 401"/>
              <a:gd name="T110" fmla="*/ 512 w 529"/>
              <a:gd name="T111" fmla="*/ 224 h 401"/>
              <a:gd name="T112" fmla="*/ 504 w 529"/>
              <a:gd name="T113" fmla="*/ 208 h 401"/>
              <a:gd name="T114" fmla="*/ 504 w 529"/>
              <a:gd name="T115" fmla="*/ 192 h 401"/>
              <a:gd name="T116" fmla="*/ 528 w 529"/>
              <a:gd name="T117" fmla="*/ 184 h 401"/>
              <a:gd name="T118" fmla="*/ 528 w 529"/>
              <a:gd name="T119" fmla="*/ 144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9" h="401">
                <a:moveTo>
                  <a:pt x="528" y="144"/>
                </a:moveTo>
                <a:lnTo>
                  <a:pt x="480" y="144"/>
                </a:lnTo>
                <a:lnTo>
                  <a:pt x="456" y="120"/>
                </a:lnTo>
                <a:lnTo>
                  <a:pt x="424" y="152"/>
                </a:lnTo>
                <a:lnTo>
                  <a:pt x="416" y="136"/>
                </a:lnTo>
                <a:lnTo>
                  <a:pt x="408" y="160"/>
                </a:lnTo>
                <a:lnTo>
                  <a:pt x="360" y="128"/>
                </a:lnTo>
                <a:lnTo>
                  <a:pt x="360" y="88"/>
                </a:lnTo>
                <a:lnTo>
                  <a:pt x="344" y="96"/>
                </a:lnTo>
                <a:lnTo>
                  <a:pt x="352" y="128"/>
                </a:lnTo>
                <a:lnTo>
                  <a:pt x="328" y="128"/>
                </a:lnTo>
                <a:lnTo>
                  <a:pt x="312" y="104"/>
                </a:lnTo>
                <a:lnTo>
                  <a:pt x="296" y="104"/>
                </a:lnTo>
                <a:lnTo>
                  <a:pt x="248" y="56"/>
                </a:lnTo>
                <a:lnTo>
                  <a:pt x="216" y="72"/>
                </a:lnTo>
                <a:lnTo>
                  <a:pt x="216" y="56"/>
                </a:lnTo>
                <a:lnTo>
                  <a:pt x="160" y="64"/>
                </a:lnTo>
                <a:lnTo>
                  <a:pt x="120" y="40"/>
                </a:lnTo>
                <a:lnTo>
                  <a:pt x="120" y="0"/>
                </a:lnTo>
                <a:lnTo>
                  <a:pt x="104" y="8"/>
                </a:lnTo>
                <a:lnTo>
                  <a:pt x="64" y="8"/>
                </a:lnTo>
                <a:lnTo>
                  <a:pt x="72" y="56"/>
                </a:lnTo>
                <a:lnTo>
                  <a:pt x="48" y="56"/>
                </a:lnTo>
                <a:lnTo>
                  <a:pt x="8" y="32"/>
                </a:lnTo>
                <a:lnTo>
                  <a:pt x="0" y="56"/>
                </a:lnTo>
                <a:lnTo>
                  <a:pt x="32" y="88"/>
                </a:lnTo>
                <a:lnTo>
                  <a:pt x="24" y="120"/>
                </a:lnTo>
                <a:lnTo>
                  <a:pt x="48" y="160"/>
                </a:lnTo>
                <a:lnTo>
                  <a:pt x="88" y="136"/>
                </a:lnTo>
                <a:lnTo>
                  <a:pt x="112" y="184"/>
                </a:lnTo>
                <a:lnTo>
                  <a:pt x="112" y="224"/>
                </a:lnTo>
                <a:lnTo>
                  <a:pt x="152" y="224"/>
                </a:lnTo>
                <a:lnTo>
                  <a:pt x="168" y="264"/>
                </a:lnTo>
                <a:lnTo>
                  <a:pt x="176" y="232"/>
                </a:lnTo>
                <a:lnTo>
                  <a:pt x="208" y="280"/>
                </a:lnTo>
                <a:lnTo>
                  <a:pt x="232" y="320"/>
                </a:lnTo>
                <a:lnTo>
                  <a:pt x="232" y="344"/>
                </a:lnTo>
                <a:lnTo>
                  <a:pt x="264" y="400"/>
                </a:lnTo>
                <a:lnTo>
                  <a:pt x="288" y="376"/>
                </a:lnTo>
                <a:lnTo>
                  <a:pt x="304" y="328"/>
                </a:lnTo>
                <a:lnTo>
                  <a:pt x="320" y="320"/>
                </a:lnTo>
                <a:lnTo>
                  <a:pt x="336" y="328"/>
                </a:lnTo>
                <a:lnTo>
                  <a:pt x="328" y="344"/>
                </a:lnTo>
                <a:lnTo>
                  <a:pt x="376" y="344"/>
                </a:lnTo>
                <a:lnTo>
                  <a:pt x="392" y="328"/>
                </a:lnTo>
                <a:lnTo>
                  <a:pt x="392" y="312"/>
                </a:lnTo>
                <a:lnTo>
                  <a:pt x="384" y="296"/>
                </a:lnTo>
                <a:lnTo>
                  <a:pt x="432" y="272"/>
                </a:lnTo>
                <a:lnTo>
                  <a:pt x="440" y="264"/>
                </a:lnTo>
                <a:lnTo>
                  <a:pt x="440" y="248"/>
                </a:lnTo>
                <a:lnTo>
                  <a:pt x="456" y="240"/>
                </a:lnTo>
                <a:lnTo>
                  <a:pt x="456" y="192"/>
                </a:lnTo>
                <a:lnTo>
                  <a:pt x="472" y="192"/>
                </a:lnTo>
                <a:lnTo>
                  <a:pt x="480" y="216"/>
                </a:lnTo>
                <a:lnTo>
                  <a:pt x="504" y="232"/>
                </a:lnTo>
                <a:lnTo>
                  <a:pt x="512" y="224"/>
                </a:lnTo>
                <a:lnTo>
                  <a:pt x="504" y="208"/>
                </a:lnTo>
                <a:lnTo>
                  <a:pt x="504" y="192"/>
                </a:lnTo>
                <a:lnTo>
                  <a:pt x="528" y="184"/>
                </a:lnTo>
                <a:lnTo>
                  <a:pt x="528" y="144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Freeform 9"/>
          <p:cNvSpPr/>
          <p:nvPr/>
        </p:nvSpPr>
        <p:spPr bwMode="gray">
          <a:xfrm>
            <a:off x="4604496" y="2008317"/>
            <a:ext cx="561803" cy="595859"/>
          </a:xfrm>
          <a:custGeom>
            <a:avLst/>
            <a:gdLst>
              <a:gd name="T0" fmla="*/ 376 w 377"/>
              <a:gd name="T1" fmla="*/ 176 h 393"/>
              <a:gd name="T2" fmla="*/ 336 w 377"/>
              <a:gd name="T3" fmla="*/ 120 h 393"/>
              <a:gd name="T4" fmla="*/ 344 w 377"/>
              <a:gd name="T5" fmla="*/ 96 h 393"/>
              <a:gd name="T6" fmla="*/ 312 w 377"/>
              <a:gd name="T7" fmla="*/ 40 h 393"/>
              <a:gd name="T8" fmla="*/ 288 w 377"/>
              <a:gd name="T9" fmla="*/ 8 h 393"/>
              <a:gd name="T10" fmla="*/ 280 w 377"/>
              <a:gd name="T11" fmla="*/ 40 h 393"/>
              <a:gd name="T12" fmla="*/ 264 w 377"/>
              <a:gd name="T13" fmla="*/ 0 h 393"/>
              <a:gd name="T14" fmla="*/ 232 w 377"/>
              <a:gd name="T15" fmla="*/ 0 h 393"/>
              <a:gd name="T16" fmla="*/ 240 w 377"/>
              <a:gd name="T17" fmla="*/ 24 h 393"/>
              <a:gd name="T18" fmla="*/ 200 w 377"/>
              <a:gd name="T19" fmla="*/ 56 h 393"/>
              <a:gd name="T20" fmla="*/ 176 w 377"/>
              <a:gd name="T21" fmla="*/ 56 h 393"/>
              <a:gd name="T22" fmla="*/ 48 w 377"/>
              <a:gd name="T23" fmla="*/ 144 h 393"/>
              <a:gd name="T24" fmla="*/ 24 w 377"/>
              <a:gd name="T25" fmla="*/ 112 h 393"/>
              <a:gd name="T26" fmla="*/ 8 w 377"/>
              <a:gd name="T27" fmla="*/ 112 h 393"/>
              <a:gd name="T28" fmla="*/ 16 w 377"/>
              <a:gd name="T29" fmla="*/ 136 h 393"/>
              <a:gd name="T30" fmla="*/ 16 w 377"/>
              <a:gd name="T31" fmla="*/ 160 h 393"/>
              <a:gd name="T32" fmla="*/ 24 w 377"/>
              <a:gd name="T33" fmla="*/ 184 h 393"/>
              <a:gd name="T34" fmla="*/ 8 w 377"/>
              <a:gd name="T35" fmla="*/ 184 h 393"/>
              <a:gd name="T36" fmla="*/ 8 w 377"/>
              <a:gd name="T37" fmla="*/ 216 h 393"/>
              <a:gd name="T38" fmla="*/ 0 w 377"/>
              <a:gd name="T39" fmla="*/ 232 h 393"/>
              <a:gd name="T40" fmla="*/ 32 w 377"/>
              <a:gd name="T41" fmla="*/ 240 h 393"/>
              <a:gd name="T42" fmla="*/ 64 w 377"/>
              <a:gd name="T43" fmla="*/ 296 h 393"/>
              <a:gd name="T44" fmla="*/ 104 w 377"/>
              <a:gd name="T45" fmla="*/ 240 h 393"/>
              <a:gd name="T46" fmla="*/ 120 w 377"/>
              <a:gd name="T47" fmla="*/ 208 h 393"/>
              <a:gd name="T48" fmla="*/ 160 w 377"/>
              <a:gd name="T49" fmla="*/ 200 h 393"/>
              <a:gd name="T50" fmla="*/ 184 w 377"/>
              <a:gd name="T51" fmla="*/ 216 h 393"/>
              <a:gd name="T52" fmla="*/ 184 w 377"/>
              <a:gd name="T53" fmla="*/ 224 h 393"/>
              <a:gd name="T54" fmla="*/ 192 w 377"/>
              <a:gd name="T55" fmla="*/ 224 h 393"/>
              <a:gd name="T56" fmla="*/ 168 w 377"/>
              <a:gd name="T57" fmla="*/ 280 h 393"/>
              <a:gd name="T58" fmla="*/ 152 w 377"/>
              <a:gd name="T59" fmla="*/ 280 h 393"/>
              <a:gd name="T60" fmla="*/ 160 w 377"/>
              <a:gd name="T61" fmla="*/ 312 h 393"/>
              <a:gd name="T62" fmla="*/ 152 w 377"/>
              <a:gd name="T63" fmla="*/ 320 h 393"/>
              <a:gd name="T64" fmla="*/ 168 w 377"/>
              <a:gd name="T65" fmla="*/ 320 h 393"/>
              <a:gd name="T66" fmla="*/ 136 w 377"/>
              <a:gd name="T67" fmla="*/ 376 h 393"/>
              <a:gd name="T68" fmla="*/ 144 w 377"/>
              <a:gd name="T69" fmla="*/ 392 h 393"/>
              <a:gd name="T70" fmla="*/ 160 w 377"/>
              <a:gd name="T71" fmla="*/ 376 h 393"/>
              <a:gd name="T72" fmla="*/ 168 w 377"/>
              <a:gd name="T73" fmla="*/ 352 h 393"/>
              <a:gd name="T74" fmla="*/ 184 w 377"/>
              <a:gd name="T75" fmla="*/ 352 h 393"/>
              <a:gd name="T76" fmla="*/ 200 w 377"/>
              <a:gd name="T77" fmla="*/ 336 h 393"/>
              <a:gd name="T78" fmla="*/ 200 w 377"/>
              <a:gd name="T79" fmla="*/ 312 h 393"/>
              <a:gd name="T80" fmla="*/ 256 w 377"/>
              <a:gd name="T81" fmla="*/ 280 h 393"/>
              <a:gd name="T82" fmla="*/ 304 w 377"/>
              <a:gd name="T83" fmla="*/ 264 h 393"/>
              <a:gd name="T84" fmla="*/ 312 w 377"/>
              <a:gd name="T85" fmla="*/ 224 h 393"/>
              <a:gd name="T86" fmla="*/ 344 w 377"/>
              <a:gd name="T87" fmla="*/ 200 h 393"/>
              <a:gd name="T88" fmla="*/ 368 w 377"/>
              <a:gd name="T89" fmla="*/ 192 h 393"/>
              <a:gd name="T90" fmla="*/ 376 w 377"/>
              <a:gd name="T91" fmla="*/ 176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77" h="393">
                <a:moveTo>
                  <a:pt x="376" y="176"/>
                </a:moveTo>
                <a:lnTo>
                  <a:pt x="336" y="120"/>
                </a:lnTo>
                <a:lnTo>
                  <a:pt x="344" y="96"/>
                </a:lnTo>
                <a:lnTo>
                  <a:pt x="312" y="40"/>
                </a:lnTo>
                <a:lnTo>
                  <a:pt x="288" y="8"/>
                </a:lnTo>
                <a:lnTo>
                  <a:pt x="280" y="40"/>
                </a:lnTo>
                <a:lnTo>
                  <a:pt x="264" y="0"/>
                </a:lnTo>
                <a:lnTo>
                  <a:pt x="232" y="0"/>
                </a:lnTo>
                <a:lnTo>
                  <a:pt x="240" y="24"/>
                </a:lnTo>
                <a:lnTo>
                  <a:pt x="200" y="56"/>
                </a:lnTo>
                <a:lnTo>
                  <a:pt x="176" y="56"/>
                </a:lnTo>
                <a:lnTo>
                  <a:pt x="48" y="144"/>
                </a:lnTo>
                <a:lnTo>
                  <a:pt x="24" y="112"/>
                </a:lnTo>
                <a:lnTo>
                  <a:pt x="8" y="112"/>
                </a:lnTo>
                <a:lnTo>
                  <a:pt x="16" y="136"/>
                </a:lnTo>
                <a:lnTo>
                  <a:pt x="16" y="160"/>
                </a:lnTo>
                <a:lnTo>
                  <a:pt x="24" y="184"/>
                </a:lnTo>
                <a:lnTo>
                  <a:pt x="8" y="184"/>
                </a:lnTo>
                <a:lnTo>
                  <a:pt x="8" y="216"/>
                </a:lnTo>
                <a:lnTo>
                  <a:pt x="0" y="232"/>
                </a:lnTo>
                <a:lnTo>
                  <a:pt x="32" y="240"/>
                </a:lnTo>
                <a:lnTo>
                  <a:pt x="64" y="296"/>
                </a:lnTo>
                <a:lnTo>
                  <a:pt x="104" y="240"/>
                </a:lnTo>
                <a:lnTo>
                  <a:pt x="120" y="208"/>
                </a:lnTo>
                <a:lnTo>
                  <a:pt x="160" y="200"/>
                </a:lnTo>
                <a:lnTo>
                  <a:pt x="184" y="216"/>
                </a:lnTo>
                <a:lnTo>
                  <a:pt x="184" y="224"/>
                </a:lnTo>
                <a:lnTo>
                  <a:pt x="192" y="224"/>
                </a:lnTo>
                <a:lnTo>
                  <a:pt x="168" y="280"/>
                </a:lnTo>
                <a:lnTo>
                  <a:pt x="152" y="280"/>
                </a:lnTo>
                <a:lnTo>
                  <a:pt x="160" y="312"/>
                </a:lnTo>
                <a:lnTo>
                  <a:pt x="152" y="320"/>
                </a:lnTo>
                <a:lnTo>
                  <a:pt x="168" y="320"/>
                </a:lnTo>
                <a:lnTo>
                  <a:pt x="136" y="376"/>
                </a:lnTo>
                <a:lnTo>
                  <a:pt x="144" y="392"/>
                </a:lnTo>
                <a:lnTo>
                  <a:pt x="160" y="376"/>
                </a:lnTo>
                <a:lnTo>
                  <a:pt x="168" y="352"/>
                </a:lnTo>
                <a:lnTo>
                  <a:pt x="184" y="352"/>
                </a:lnTo>
                <a:lnTo>
                  <a:pt x="200" y="336"/>
                </a:lnTo>
                <a:lnTo>
                  <a:pt x="200" y="312"/>
                </a:lnTo>
                <a:lnTo>
                  <a:pt x="256" y="280"/>
                </a:lnTo>
                <a:lnTo>
                  <a:pt x="304" y="264"/>
                </a:lnTo>
                <a:lnTo>
                  <a:pt x="312" y="224"/>
                </a:lnTo>
                <a:lnTo>
                  <a:pt x="344" y="200"/>
                </a:lnTo>
                <a:lnTo>
                  <a:pt x="368" y="192"/>
                </a:lnTo>
                <a:lnTo>
                  <a:pt x="376" y="176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Freeform 10"/>
          <p:cNvSpPr/>
          <p:nvPr/>
        </p:nvSpPr>
        <p:spPr bwMode="gray">
          <a:xfrm>
            <a:off x="4175435" y="2142532"/>
            <a:ext cx="525600" cy="812670"/>
          </a:xfrm>
          <a:custGeom>
            <a:avLst/>
            <a:gdLst>
              <a:gd name="T0" fmla="*/ 320 w 353"/>
              <a:gd name="T1" fmla="*/ 160 h 537"/>
              <a:gd name="T2" fmla="*/ 296 w 353"/>
              <a:gd name="T3" fmla="*/ 96 h 537"/>
              <a:gd name="T4" fmla="*/ 248 w 353"/>
              <a:gd name="T5" fmla="*/ 88 h 537"/>
              <a:gd name="T6" fmla="*/ 224 w 353"/>
              <a:gd name="T7" fmla="*/ 0 h 537"/>
              <a:gd name="T8" fmla="*/ 176 w 353"/>
              <a:gd name="T9" fmla="*/ 64 h 537"/>
              <a:gd name="T10" fmla="*/ 136 w 353"/>
              <a:gd name="T11" fmla="*/ 80 h 537"/>
              <a:gd name="T12" fmla="*/ 80 w 353"/>
              <a:gd name="T13" fmla="*/ 104 h 537"/>
              <a:gd name="T14" fmla="*/ 32 w 353"/>
              <a:gd name="T15" fmla="*/ 72 h 537"/>
              <a:gd name="T16" fmla="*/ 8 w 353"/>
              <a:gd name="T17" fmla="*/ 120 h 537"/>
              <a:gd name="T18" fmla="*/ 56 w 353"/>
              <a:gd name="T19" fmla="*/ 200 h 537"/>
              <a:gd name="T20" fmla="*/ 24 w 353"/>
              <a:gd name="T21" fmla="*/ 232 h 537"/>
              <a:gd name="T22" fmla="*/ 64 w 353"/>
              <a:gd name="T23" fmla="*/ 272 h 537"/>
              <a:gd name="T24" fmla="*/ 32 w 353"/>
              <a:gd name="T25" fmla="*/ 288 h 537"/>
              <a:gd name="T26" fmla="*/ 16 w 353"/>
              <a:gd name="T27" fmla="*/ 328 h 537"/>
              <a:gd name="T28" fmla="*/ 32 w 353"/>
              <a:gd name="T29" fmla="*/ 400 h 537"/>
              <a:gd name="T30" fmla="*/ 24 w 353"/>
              <a:gd name="T31" fmla="*/ 512 h 537"/>
              <a:gd name="T32" fmla="*/ 88 w 353"/>
              <a:gd name="T33" fmla="*/ 528 h 537"/>
              <a:gd name="T34" fmla="*/ 112 w 353"/>
              <a:gd name="T35" fmla="*/ 512 h 537"/>
              <a:gd name="T36" fmla="*/ 152 w 353"/>
              <a:gd name="T37" fmla="*/ 424 h 537"/>
              <a:gd name="T38" fmla="*/ 232 w 353"/>
              <a:gd name="T39" fmla="*/ 376 h 537"/>
              <a:gd name="T40" fmla="*/ 240 w 353"/>
              <a:gd name="T41" fmla="*/ 344 h 537"/>
              <a:gd name="T42" fmla="*/ 192 w 353"/>
              <a:gd name="T43" fmla="*/ 320 h 537"/>
              <a:gd name="T44" fmla="*/ 184 w 353"/>
              <a:gd name="T45" fmla="*/ 288 h 537"/>
              <a:gd name="T46" fmla="*/ 160 w 353"/>
              <a:gd name="T47" fmla="*/ 264 h 537"/>
              <a:gd name="T48" fmla="*/ 104 w 353"/>
              <a:gd name="T49" fmla="*/ 256 h 537"/>
              <a:gd name="T50" fmla="*/ 136 w 353"/>
              <a:gd name="T51" fmla="*/ 168 h 537"/>
              <a:gd name="T52" fmla="*/ 160 w 353"/>
              <a:gd name="T53" fmla="*/ 136 h 537"/>
              <a:gd name="T54" fmla="*/ 192 w 353"/>
              <a:gd name="T55" fmla="*/ 152 h 537"/>
              <a:gd name="T56" fmla="*/ 208 w 353"/>
              <a:gd name="T57" fmla="*/ 184 h 537"/>
              <a:gd name="T58" fmla="*/ 224 w 353"/>
              <a:gd name="T59" fmla="*/ 200 h 537"/>
              <a:gd name="T60" fmla="*/ 256 w 353"/>
              <a:gd name="T61" fmla="*/ 256 h 537"/>
              <a:gd name="T62" fmla="*/ 272 w 353"/>
              <a:gd name="T63" fmla="*/ 288 h 537"/>
              <a:gd name="T64" fmla="*/ 328 w 353"/>
              <a:gd name="T65" fmla="*/ 216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3" h="537">
                <a:moveTo>
                  <a:pt x="352" y="208"/>
                </a:moveTo>
                <a:lnTo>
                  <a:pt x="320" y="160"/>
                </a:lnTo>
                <a:lnTo>
                  <a:pt x="288" y="152"/>
                </a:lnTo>
                <a:lnTo>
                  <a:pt x="296" y="96"/>
                </a:lnTo>
                <a:lnTo>
                  <a:pt x="264" y="104"/>
                </a:lnTo>
                <a:lnTo>
                  <a:pt x="248" y="88"/>
                </a:lnTo>
                <a:lnTo>
                  <a:pt x="248" y="48"/>
                </a:lnTo>
                <a:lnTo>
                  <a:pt x="224" y="0"/>
                </a:lnTo>
                <a:lnTo>
                  <a:pt x="176" y="24"/>
                </a:lnTo>
                <a:lnTo>
                  <a:pt x="176" y="64"/>
                </a:lnTo>
                <a:lnTo>
                  <a:pt x="144" y="56"/>
                </a:lnTo>
                <a:lnTo>
                  <a:pt x="136" y="80"/>
                </a:lnTo>
                <a:lnTo>
                  <a:pt x="112" y="72"/>
                </a:lnTo>
                <a:lnTo>
                  <a:pt x="80" y="104"/>
                </a:lnTo>
                <a:lnTo>
                  <a:pt x="56" y="56"/>
                </a:lnTo>
                <a:lnTo>
                  <a:pt x="32" y="72"/>
                </a:lnTo>
                <a:lnTo>
                  <a:pt x="24" y="112"/>
                </a:lnTo>
                <a:lnTo>
                  <a:pt x="8" y="120"/>
                </a:lnTo>
                <a:lnTo>
                  <a:pt x="32" y="184"/>
                </a:lnTo>
                <a:lnTo>
                  <a:pt x="56" y="200"/>
                </a:lnTo>
                <a:lnTo>
                  <a:pt x="32" y="216"/>
                </a:lnTo>
                <a:lnTo>
                  <a:pt x="24" y="232"/>
                </a:lnTo>
                <a:lnTo>
                  <a:pt x="56" y="232"/>
                </a:lnTo>
                <a:lnTo>
                  <a:pt x="64" y="272"/>
                </a:lnTo>
                <a:lnTo>
                  <a:pt x="48" y="304"/>
                </a:lnTo>
                <a:lnTo>
                  <a:pt x="32" y="288"/>
                </a:lnTo>
                <a:lnTo>
                  <a:pt x="16" y="304"/>
                </a:lnTo>
                <a:lnTo>
                  <a:pt x="16" y="328"/>
                </a:lnTo>
                <a:lnTo>
                  <a:pt x="0" y="344"/>
                </a:lnTo>
                <a:lnTo>
                  <a:pt x="32" y="400"/>
                </a:lnTo>
                <a:lnTo>
                  <a:pt x="8" y="488"/>
                </a:lnTo>
                <a:lnTo>
                  <a:pt x="24" y="512"/>
                </a:lnTo>
                <a:lnTo>
                  <a:pt x="72" y="512"/>
                </a:lnTo>
                <a:lnTo>
                  <a:pt x="88" y="528"/>
                </a:lnTo>
                <a:lnTo>
                  <a:pt x="128" y="536"/>
                </a:lnTo>
                <a:lnTo>
                  <a:pt x="112" y="512"/>
                </a:lnTo>
                <a:lnTo>
                  <a:pt x="120" y="480"/>
                </a:lnTo>
                <a:lnTo>
                  <a:pt x="152" y="424"/>
                </a:lnTo>
                <a:lnTo>
                  <a:pt x="192" y="384"/>
                </a:lnTo>
                <a:lnTo>
                  <a:pt x="232" y="376"/>
                </a:lnTo>
                <a:lnTo>
                  <a:pt x="248" y="360"/>
                </a:lnTo>
                <a:lnTo>
                  <a:pt x="240" y="344"/>
                </a:lnTo>
                <a:lnTo>
                  <a:pt x="224" y="312"/>
                </a:lnTo>
                <a:lnTo>
                  <a:pt x="192" y="320"/>
                </a:lnTo>
                <a:lnTo>
                  <a:pt x="176" y="312"/>
                </a:lnTo>
                <a:lnTo>
                  <a:pt x="184" y="288"/>
                </a:lnTo>
                <a:lnTo>
                  <a:pt x="184" y="248"/>
                </a:lnTo>
                <a:lnTo>
                  <a:pt x="160" y="264"/>
                </a:lnTo>
                <a:lnTo>
                  <a:pt x="128" y="256"/>
                </a:lnTo>
                <a:lnTo>
                  <a:pt x="104" y="256"/>
                </a:lnTo>
                <a:lnTo>
                  <a:pt x="104" y="224"/>
                </a:lnTo>
                <a:lnTo>
                  <a:pt x="136" y="168"/>
                </a:lnTo>
                <a:lnTo>
                  <a:pt x="152" y="168"/>
                </a:lnTo>
                <a:lnTo>
                  <a:pt x="160" y="136"/>
                </a:lnTo>
                <a:lnTo>
                  <a:pt x="176" y="136"/>
                </a:lnTo>
                <a:lnTo>
                  <a:pt x="192" y="152"/>
                </a:lnTo>
                <a:lnTo>
                  <a:pt x="216" y="152"/>
                </a:lnTo>
                <a:lnTo>
                  <a:pt x="208" y="184"/>
                </a:lnTo>
                <a:lnTo>
                  <a:pt x="208" y="200"/>
                </a:lnTo>
                <a:lnTo>
                  <a:pt x="224" y="200"/>
                </a:lnTo>
                <a:lnTo>
                  <a:pt x="224" y="232"/>
                </a:lnTo>
                <a:lnTo>
                  <a:pt x="256" y="256"/>
                </a:lnTo>
                <a:lnTo>
                  <a:pt x="264" y="280"/>
                </a:lnTo>
                <a:lnTo>
                  <a:pt x="272" y="288"/>
                </a:lnTo>
                <a:lnTo>
                  <a:pt x="312" y="256"/>
                </a:lnTo>
                <a:lnTo>
                  <a:pt x="328" y="216"/>
                </a:lnTo>
                <a:lnTo>
                  <a:pt x="352" y="208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Freeform 11"/>
          <p:cNvSpPr/>
          <p:nvPr/>
        </p:nvSpPr>
        <p:spPr bwMode="gray">
          <a:xfrm>
            <a:off x="4328288" y="2349018"/>
            <a:ext cx="168942" cy="193212"/>
          </a:xfrm>
          <a:custGeom>
            <a:avLst/>
            <a:gdLst>
              <a:gd name="T0" fmla="*/ 112 w 113"/>
              <a:gd name="T1" fmla="*/ 64 h 129"/>
              <a:gd name="T2" fmla="*/ 96 w 113"/>
              <a:gd name="T3" fmla="*/ 40 h 129"/>
              <a:gd name="T4" fmla="*/ 112 w 113"/>
              <a:gd name="T5" fmla="*/ 16 h 129"/>
              <a:gd name="T6" fmla="*/ 80 w 113"/>
              <a:gd name="T7" fmla="*/ 16 h 129"/>
              <a:gd name="T8" fmla="*/ 72 w 113"/>
              <a:gd name="T9" fmla="*/ 0 h 129"/>
              <a:gd name="T10" fmla="*/ 56 w 113"/>
              <a:gd name="T11" fmla="*/ 0 h 129"/>
              <a:gd name="T12" fmla="*/ 48 w 113"/>
              <a:gd name="T13" fmla="*/ 32 h 129"/>
              <a:gd name="T14" fmla="*/ 32 w 113"/>
              <a:gd name="T15" fmla="*/ 32 h 129"/>
              <a:gd name="T16" fmla="*/ 0 w 113"/>
              <a:gd name="T17" fmla="*/ 88 h 129"/>
              <a:gd name="T18" fmla="*/ 0 w 113"/>
              <a:gd name="T19" fmla="*/ 120 h 129"/>
              <a:gd name="T20" fmla="*/ 32 w 113"/>
              <a:gd name="T21" fmla="*/ 120 h 129"/>
              <a:gd name="T22" fmla="*/ 48 w 113"/>
              <a:gd name="T23" fmla="*/ 128 h 129"/>
              <a:gd name="T24" fmla="*/ 80 w 113"/>
              <a:gd name="T25" fmla="*/ 112 h 129"/>
              <a:gd name="T26" fmla="*/ 80 w 113"/>
              <a:gd name="T27" fmla="*/ 96 h 129"/>
              <a:gd name="T28" fmla="*/ 72 w 113"/>
              <a:gd name="T29" fmla="*/ 80 h 129"/>
              <a:gd name="T30" fmla="*/ 96 w 113"/>
              <a:gd name="T31" fmla="*/ 80 h 129"/>
              <a:gd name="T32" fmla="*/ 112 w 113"/>
              <a:gd name="T33" fmla="*/ 6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3" h="129">
                <a:moveTo>
                  <a:pt x="112" y="64"/>
                </a:moveTo>
                <a:lnTo>
                  <a:pt x="96" y="40"/>
                </a:lnTo>
                <a:lnTo>
                  <a:pt x="112" y="16"/>
                </a:lnTo>
                <a:lnTo>
                  <a:pt x="80" y="16"/>
                </a:lnTo>
                <a:lnTo>
                  <a:pt x="72" y="0"/>
                </a:lnTo>
                <a:lnTo>
                  <a:pt x="56" y="0"/>
                </a:lnTo>
                <a:lnTo>
                  <a:pt x="48" y="32"/>
                </a:lnTo>
                <a:lnTo>
                  <a:pt x="32" y="32"/>
                </a:lnTo>
                <a:lnTo>
                  <a:pt x="0" y="88"/>
                </a:lnTo>
                <a:lnTo>
                  <a:pt x="0" y="120"/>
                </a:lnTo>
                <a:lnTo>
                  <a:pt x="32" y="120"/>
                </a:lnTo>
                <a:lnTo>
                  <a:pt x="48" y="128"/>
                </a:lnTo>
                <a:lnTo>
                  <a:pt x="80" y="112"/>
                </a:lnTo>
                <a:lnTo>
                  <a:pt x="80" y="96"/>
                </a:lnTo>
                <a:lnTo>
                  <a:pt x="72" y="80"/>
                </a:lnTo>
                <a:lnTo>
                  <a:pt x="96" y="80"/>
                </a:lnTo>
                <a:lnTo>
                  <a:pt x="112" y="64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Freeform 12"/>
          <p:cNvSpPr/>
          <p:nvPr/>
        </p:nvSpPr>
        <p:spPr bwMode="gray">
          <a:xfrm>
            <a:off x="4436895" y="2444887"/>
            <a:ext cx="132741" cy="182887"/>
          </a:xfrm>
          <a:custGeom>
            <a:avLst/>
            <a:gdLst>
              <a:gd name="T0" fmla="*/ 88 w 89"/>
              <a:gd name="T1" fmla="*/ 80 h 121"/>
              <a:gd name="T2" fmla="*/ 80 w 89"/>
              <a:gd name="T3" fmla="*/ 56 h 121"/>
              <a:gd name="T4" fmla="*/ 56 w 89"/>
              <a:gd name="T5" fmla="*/ 40 h 121"/>
              <a:gd name="T6" fmla="*/ 48 w 89"/>
              <a:gd name="T7" fmla="*/ 8 h 121"/>
              <a:gd name="T8" fmla="*/ 32 w 89"/>
              <a:gd name="T9" fmla="*/ 0 h 121"/>
              <a:gd name="T10" fmla="*/ 24 w 89"/>
              <a:gd name="T11" fmla="*/ 8 h 121"/>
              <a:gd name="T12" fmla="*/ 32 w 89"/>
              <a:gd name="T13" fmla="*/ 48 h 121"/>
              <a:gd name="T14" fmla="*/ 8 w 89"/>
              <a:gd name="T15" fmla="*/ 48 h 121"/>
              <a:gd name="T16" fmla="*/ 0 w 89"/>
              <a:gd name="T17" fmla="*/ 112 h 121"/>
              <a:gd name="T18" fmla="*/ 16 w 89"/>
              <a:gd name="T19" fmla="*/ 120 h 121"/>
              <a:gd name="T20" fmla="*/ 56 w 89"/>
              <a:gd name="T21" fmla="*/ 112 h 121"/>
              <a:gd name="T22" fmla="*/ 56 w 89"/>
              <a:gd name="T23" fmla="*/ 80 h 121"/>
              <a:gd name="T24" fmla="*/ 88 w 89"/>
              <a:gd name="T25" fmla="*/ 8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" h="121">
                <a:moveTo>
                  <a:pt x="88" y="80"/>
                </a:moveTo>
                <a:lnTo>
                  <a:pt x="80" y="56"/>
                </a:lnTo>
                <a:lnTo>
                  <a:pt x="56" y="40"/>
                </a:lnTo>
                <a:lnTo>
                  <a:pt x="48" y="8"/>
                </a:lnTo>
                <a:lnTo>
                  <a:pt x="32" y="0"/>
                </a:lnTo>
                <a:lnTo>
                  <a:pt x="24" y="8"/>
                </a:lnTo>
                <a:lnTo>
                  <a:pt x="32" y="48"/>
                </a:lnTo>
                <a:lnTo>
                  <a:pt x="8" y="48"/>
                </a:lnTo>
                <a:lnTo>
                  <a:pt x="0" y="112"/>
                </a:lnTo>
                <a:lnTo>
                  <a:pt x="16" y="120"/>
                </a:lnTo>
                <a:lnTo>
                  <a:pt x="56" y="112"/>
                </a:lnTo>
                <a:lnTo>
                  <a:pt x="56" y="80"/>
                </a:lnTo>
                <a:lnTo>
                  <a:pt x="88" y="80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Freeform 13"/>
          <p:cNvSpPr/>
          <p:nvPr/>
        </p:nvSpPr>
        <p:spPr bwMode="gray">
          <a:xfrm>
            <a:off x="4436895" y="2456686"/>
            <a:ext cx="50951" cy="61945"/>
          </a:xfrm>
          <a:custGeom>
            <a:avLst/>
            <a:gdLst>
              <a:gd name="T0" fmla="*/ 32 w 33"/>
              <a:gd name="T1" fmla="*/ 40 h 41"/>
              <a:gd name="T2" fmla="*/ 8 w 33"/>
              <a:gd name="T3" fmla="*/ 40 h 41"/>
              <a:gd name="T4" fmla="*/ 8 w 33"/>
              <a:gd name="T5" fmla="*/ 24 h 41"/>
              <a:gd name="T6" fmla="*/ 0 w 33"/>
              <a:gd name="T7" fmla="*/ 0 h 41"/>
              <a:gd name="T8" fmla="*/ 24 w 33"/>
              <a:gd name="T9" fmla="*/ 8 h 41"/>
              <a:gd name="T10" fmla="*/ 32 w 33"/>
              <a:gd name="T11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41">
                <a:moveTo>
                  <a:pt x="32" y="40"/>
                </a:moveTo>
                <a:lnTo>
                  <a:pt x="8" y="40"/>
                </a:lnTo>
                <a:lnTo>
                  <a:pt x="8" y="24"/>
                </a:lnTo>
                <a:lnTo>
                  <a:pt x="0" y="0"/>
                </a:lnTo>
                <a:lnTo>
                  <a:pt x="24" y="8"/>
                </a:lnTo>
                <a:lnTo>
                  <a:pt x="32" y="40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Freeform 14"/>
          <p:cNvSpPr/>
          <p:nvPr/>
        </p:nvSpPr>
        <p:spPr bwMode="gray">
          <a:xfrm>
            <a:off x="4317562" y="2674971"/>
            <a:ext cx="646274" cy="438045"/>
          </a:xfrm>
          <a:custGeom>
            <a:avLst/>
            <a:gdLst>
              <a:gd name="T0" fmla="*/ 152 w 433"/>
              <a:gd name="T1" fmla="*/ 8 h 289"/>
              <a:gd name="T2" fmla="*/ 136 w 433"/>
              <a:gd name="T3" fmla="*/ 24 h 289"/>
              <a:gd name="T4" fmla="*/ 96 w 433"/>
              <a:gd name="T5" fmla="*/ 32 h 289"/>
              <a:gd name="T6" fmla="*/ 56 w 433"/>
              <a:gd name="T7" fmla="*/ 72 h 289"/>
              <a:gd name="T8" fmla="*/ 16 w 433"/>
              <a:gd name="T9" fmla="*/ 128 h 289"/>
              <a:gd name="T10" fmla="*/ 16 w 433"/>
              <a:gd name="T11" fmla="*/ 160 h 289"/>
              <a:gd name="T12" fmla="*/ 32 w 433"/>
              <a:gd name="T13" fmla="*/ 184 h 289"/>
              <a:gd name="T14" fmla="*/ 48 w 433"/>
              <a:gd name="T15" fmla="*/ 176 h 289"/>
              <a:gd name="T16" fmla="*/ 64 w 433"/>
              <a:gd name="T17" fmla="*/ 176 h 289"/>
              <a:gd name="T18" fmla="*/ 8 w 433"/>
              <a:gd name="T19" fmla="*/ 224 h 289"/>
              <a:gd name="T20" fmla="*/ 0 w 433"/>
              <a:gd name="T21" fmla="*/ 248 h 289"/>
              <a:gd name="T22" fmla="*/ 16 w 433"/>
              <a:gd name="T23" fmla="*/ 256 h 289"/>
              <a:gd name="T24" fmla="*/ 48 w 433"/>
              <a:gd name="T25" fmla="*/ 288 h 289"/>
              <a:gd name="T26" fmla="*/ 80 w 433"/>
              <a:gd name="T27" fmla="*/ 288 h 289"/>
              <a:gd name="T28" fmla="*/ 96 w 433"/>
              <a:gd name="T29" fmla="*/ 272 h 289"/>
              <a:gd name="T30" fmla="*/ 96 w 433"/>
              <a:gd name="T31" fmla="*/ 256 h 289"/>
              <a:gd name="T32" fmla="*/ 112 w 433"/>
              <a:gd name="T33" fmla="*/ 264 h 289"/>
              <a:gd name="T34" fmla="*/ 120 w 433"/>
              <a:gd name="T35" fmla="*/ 272 h 289"/>
              <a:gd name="T36" fmla="*/ 152 w 433"/>
              <a:gd name="T37" fmla="*/ 288 h 289"/>
              <a:gd name="T38" fmla="*/ 168 w 433"/>
              <a:gd name="T39" fmla="*/ 272 h 289"/>
              <a:gd name="T40" fmla="*/ 192 w 433"/>
              <a:gd name="T41" fmla="*/ 272 h 289"/>
              <a:gd name="T42" fmla="*/ 192 w 433"/>
              <a:gd name="T43" fmla="*/ 288 h 289"/>
              <a:gd name="T44" fmla="*/ 208 w 433"/>
              <a:gd name="T45" fmla="*/ 280 h 289"/>
              <a:gd name="T46" fmla="*/ 240 w 433"/>
              <a:gd name="T47" fmla="*/ 232 h 289"/>
              <a:gd name="T48" fmla="*/ 256 w 433"/>
              <a:gd name="T49" fmla="*/ 232 h 289"/>
              <a:gd name="T50" fmla="*/ 296 w 433"/>
              <a:gd name="T51" fmla="*/ 168 h 289"/>
              <a:gd name="T52" fmla="*/ 296 w 433"/>
              <a:gd name="T53" fmla="*/ 144 h 289"/>
              <a:gd name="T54" fmla="*/ 304 w 433"/>
              <a:gd name="T55" fmla="*/ 136 h 289"/>
              <a:gd name="T56" fmla="*/ 312 w 433"/>
              <a:gd name="T57" fmla="*/ 152 h 289"/>
              <a:gd name="T58" fmla="*/ 344 w 433"/>
              <a:gd name="T59" fmla="*/ 96 h 289"/>
              <a:gd name="T60" fmla="*/ 376 w 433"/>
              <a:gd name="T61" fmla="*/ 80 h 289"/>
              <a:gd name="T62" fmla="*/ 376 w 433"/>
              <a:gd name="T63" fmla="*/ 88 h 289"/>
              <a:gd name="T64" fmla="*/ 400 w 433"/>
              <a:gd name="T65" fmla="*/ 64 h 289"/>
              <a:gd name="T66" fmla="*/ 416 w 433"/>
              <a:gd name="T67" fmla="*/ 72 h 289"/>
              <a:gd name="T68" fmla="*/ 432 w 433"/>
              <a:gd name="T69" fmla="*/ 24 h 289"/>
              <a:gd name="T70" fmla="*/ 424 w 433"/>
              <a:gd name="T71" fmla="*/ 16 h 289"/>
              <a:gd name="T72" fmla="*/ 400 w 433"/>
              <a:gd name="T73" fmla="*/ 16 h 289"/>
              <a:gd name="T74" fmla="*/ 384 w 433"/>
              <a:gd name="T75" fmla="*/ 24 h 289"/>
              <a:gd name="T76" fmla="*/ 344 w 433"/>
              <a:gd name="T77" fmla="*/ 24 h 289"/>
              <a:gd name="T78" fmla="*/ 328 w 433"/>
              <a:gd name="T79" fmla="*/ 0 h 289"/>
              <a:gd name="T80" fmla="*/ 272 w 433"/>
              <a:gd name="T81" fmla="*/ 40 h 289"/>
              <a:gd name="T82" fmla="*/ 264 w 433"/>
              <a:gd name="T83" fmla="*/ 64 h 289"/>
              <a:gd name="T84" fmla="*/ 248 w 433"/>
              <a:gd name="T85" fmla="*/ 64 h 289"/>
              <a:gd name="T86" fmla="*/ 200 w 433"/>
              <a:gd name="T87" fmla="*/ 64 h 289"/>
              <a:gd name="T88" fmla="*/ 200 w 433"/>
              <a:gd name="T89" fmla="*/ 48 h 289"/>
              <a:gd name="T90" fmla="*/ 216 w 433"/>
              <a:gd name="T91" fmla="*/ 32 h 289"/>
              <a:gd name="T92" fmla="*/ 200 w 433"/>
              <a:gd name="T93" fmla="*/ 0 h 289"/>
              <a:gd name="T94" fmla="*/ 176 w 433"/>
              <a:gd name="T95" fmla="*/ 0 h 289"/>
              <a:gd name="T96" fmla="*/ 168 w 433"/>
              <a:gd name="T97" fmla="*/ 0 h 289"/>
              <a:gd name="T98" fmla="*/ 160 w 433"/>
              <a:gd name="T99" fmla="*/ 16 h 289"/>
              <a:gd name="T100" fmla="*/ 152 w 433"/>
              <a:gd name="T101" fmla="*/ 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3" h="289">
                <a:moveTo>
                  <a:pt x="152" y="8"/>
                </a:moveTo>
                <a:lnTo>
                  <a:pt x="136" y="24"/>
                </a:lnTo>
                <a:lnTo>
                  <a:pt x="96" y="32"/>
                </a:lnTo>
                <a:lnTo>
                  <a:pt x="56" y="72"/>
                </a:lnTo>
                <a:lnTo>
                  <a:pt x="16" y="128"/>
                </a:lnTo>
                <a:lnTo>
                  <a:pt x="16" y="160"/>
                </a:lnTo>
                <a:lnTo>
                  <a:pt x="32" y="184"/>
                </a:lnTo>
                <a:lnTo>
                  <a:pt x="48" y="176"/>
                </a:lnTo>
                <a:lnTo>
                  <a:pt x="64" y="176"/>
                </a:lnTo>
                <a:lnTo>
                  <a:pt x="8" y="224"/>
                </a:lnTo>
                <a:lnTo>
                  <a:pt x="0" y="248"/>
                </a:lnTo>
                <a:lnTo>
                  <a:pt x="16" y="256"/>
                </a:lnTo>
                <a:lnTo>
                  <a:pt x="48" y="288"/>
                </a:lnTo>
                <a:lnTo>
                  <a:pt x="80" y="288"/>
                </a:lnTo>
                <a:lnTo>
                  <a:pt x="96" y="272"/>
                </a:lnTo>
                <a:lnTo>
                  <a:pt x="96" y="256"/>
                </a:lnTo>
                <a:lnTo>
                  <a:pt x="112" y="264"/>
                </a:lnTo>
                <a:lnTo>
                  <a:pt x="120" y="272"/>
                </a:lnTo>
                <a:lnTo>
                  <a:pt x="152" y="288"/>
                </a:lnTo>
                <a:lnTo>
                  <a:pt x="168" y="272"/>
                </a:lnTo>
                <a:lnTo>
                  <a:pt x="192" y="272"/>
                </a:lnTo>
                <a:lnTo>
                  <a:pt x="192" y="288"/>
                </a:lnTo>
                <a:lnTo>
                  <a:pt x="208" y="280"/>
                </a:lnTo>
                <a:lnTo>
                  <a:pt x="240" y="232"/>
                </a:lnTo>
                <a:lnTo>
                  <a:pt x="256" y="232"/>
                </a:lnTo>
                <a:lnTo>
                  <a:pt x="296" y="168"/>
                </a:lnTo>
                <a:lnTo>
                  <a:pt x="296" y="144"/>
                </a:lnTo>
                <a:lnTo>
                  <a:pt x="304" y="136"/>
                </a:lnTo>
                <a:lnTo>
                  <a:pt x="312" y="152"/>
                </a:lnTo>
                <a:lnTo>
                  <a:pt x="344" y="96"/>
                </a:lnTo>
                <a:lnTo>
                  <a:pt x="376" y="80"/>
                </a:lnTo>
                <a:lnTo>
                  <a:pt x="376" y="88"/>
                </a:lnTo>
                <a:lnTo>
                  <a:pt x="400" y="64"/>
                </a:lnTo>
                <a:lnTo>
                  <a:pt x="416" y="72"/>
                </a:lnTo>
                <a:lnTo>
                  <a:pt x="432" y="24"/>
                </a:lnTo>
                <a:lnTo>
                  <a:pt x="424" y="16"/>
                </a:lnTo>
                <a:lnTo>
                  <a:pt x="400" y="16"/>
                </a:lnTo>
                <a:lnTo>
                  <a:pt x="384" y="24"/>
                </a:lnTo>
                <a:lnTo>
                  <a:pt x="344" y="24"/>
                </a:lnTo>
                <a:lnTo>
                  <a:pt x="328" y="0"/>
                </a:lnTo>
                <a:lnTo>
                  <a:pt x="272" y="40"/>
                </a:lnTo>
                <a:lnTo>
                  <a:pt x="264" y="64"/>
                </a:lnTo>
                <a:lnTo>
                  <a:pt x="248" y="64"/>
                </a:lnTo>
                <a:lnTo>
                  <a:pt x="200" y="64"/>
                </a:lnTo>
                <a:lnTo>
                  <a:pt x="200" y="48"/>
                </a:lnTo>
                <a:lnTo>
                  <a:pt x="216" y="32"/>
                </a:lnTo>
                <a:lnTo>
                  <a:pt x="200" y="0"/>
                </a:lnTo>
                <a:lnTo>
                  <a:pt x="176" y="0"/>
                </a:lnTo>
                <a:lnTo>
                  <a:pt x="168" y="0"/>
                </a:lnTo>
                <a:lnTo>
                  <a:pt x="160" y="16"/>
                </a:lnTo>
                <a:lnTo>
                  <a:pt x="152" y="8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srgbClr val="080808"/>
              </a:solidFill>
            </a:endParaRPr>
          </a:p>
        </p:txBody>
      </p:sp>
      <p:sp>
        <p:nvSpPr>
          <p:cNvPr id="39" name="Freeform 15"/>
          <p:cNvSpPr/>
          <p:nvPr/>
        </p:nvSpPr>
        <p:spPr bwMode="gray">
          <a:xfrm>
            <a:off x="4450303" y="3025998"/>
            <a:ext cx="536327" cy="485242"/>
          </a:xfrm>
          <a:custGeom>
            <a:avLst/>
            <a:gdLst>
              <a:gd name="T0" fmla="*/ 168 w 361"/>
              <a:gd name="T1" fmla="*/ 0 h 321"/>
              <a:gd name="T2" fmla="*/ 152 w 361"/>
              <a:gd name="T3" fmla="*/ 0 h 321"/>
              <a:gd name="T4" fmla="*/ 120 w 361"/>
              <a:gd name="T5" fmla="*/ 48 h 321"/>
              <a:gd name="T6" fmla="*/ 96 w 361"/>
              <a:gd name="T7" fmla="*/ 56 h 321"/>
              <a:gd name="T8" fmla="*/ 96 w 361"/>
              <a:gd name="T9" fmla="*/ 40 h 321"/>
              <a:gd name="T10" fmla="*/ 80 w 361"/>
              <a:gd name="T11" fmla="*/ 40 h 321"/>
              <a:gd name="T12" fmla="*/ 64 w 361"/>
              <a:gd name="T13" fmla="*/ 56 h 321"/>
              <a:gd name="T14" fmla="*/ 32 w 361"/>
              <a:gd name="T15" fmla="*/ 40 h 321"/>
              <a:gd name="T16" fmla="*/ 24 w 361"/>
              <a:gd name="T17" fmla="*/ 32 h 321"/>
              <a:gd name="T18" fmla="*/ 8 w 361"/>
              <a:gd name="T19" fmla="*/ 24 h 321"/>
              <a:gd name="T20" fmla="*/ 8 w 361"/>
              <a:gd name="T21" fmla="*/ 40 h 321"/>
              <a:gd name="T22" fmla="*/ 0 w 361"/>
              <a:gd name="T23" fmla="*/ 48 h 321"/>
              <a:gd name="T24" fmla="*/ 32 w 361"/>
              <a:gd name="T25" fmla="*/ 56 h 321"/>
              <a:gd name="T26" fmla="*/ 40 w 361"/>
              <a:gd name="T27" fmla="*/ 80 h 321"/>
              <a:gd name="T28" fmla="*/ 56 w 361"/>
              <a:gd name="T29" fmla="*/ 80 h 321"/>
              <a:gd name="T30" fmla="*/ 80 w 361"/>
              <a:gd name="T31" fmla="*/ 112 h 321"/>
              <a:gd name="T32" fmla="*/ 104 w 361"/>
              <a:gd name="T33" fmla="*/ 104 h 321"/>
              <a:gd name="T34" fmla="*/ 104 w 361"/>
              <a:gd name="T35" fmla="*/ 144 h 321"/>
              <a:gd name="T36" fmla="*/ 136 w 361"/>
              <a:gd name="T37" fmla="*/ 184 h 321"/>
              <a:gd name="T38" fmla="*/ 152 w 361"/>
              <a:gd name="T39" fmla="*/ 184 h 321"/>
              <a:gd name="T40" fmla="*/ 160 w 361"/>
              <a:gd name="T41" fmla="*/ 168 h 321"/>
              <a:gd name="T42" fmla="*/ 184 w 361"/>
              <a:gd name="T43" fmla="*/ 192 h 321"/>
              <a:gd name="T44" fmla="*/ 168 w 361"/>
              <a:gd name="T45" fmla="*/ 208 h 321"/>
              <a:gd name="T46" fmla="*/ 160 w 361"/>
              <a:gd name="T47" fmla="*/ 200 h 321"/>
              <a:gd name="T48" fmla="*/ 144 w 361"/>
              <a:gd name="T49" fmla="*/ 192 h 321"/>
              <a:gd name="T50" fmla="*/ 144 w 361"/>
              <a:gd name="T51" fmla="*/ 224 h 321"/>
              <a:gd name="T52" fmla="*/ 136 w 361"/>
              <a:gd name="T53" fmla="*/ 240 h 321"/>
              <a:gd name="T54" fmla="*/ 160 w 361"/>
              <a:gd name="T55" fmla="*/ 272 h 321"/>
              <a:gd name="T56" fmla="*/ 160 w 361"/>
              <a:gd name="T57" fmla="*/ 296 h 321"/>
              <a:gd name="T58" fmla="*/ 200 w 361"/>
              <a:gd name="T59" fmla="*/ 296 h 321"/>
              <a:gd name="T60" fmla="*/ 216 w 361"/>
              <a:gd name="T61" fmla="*/ 312 h 321"/>
              <a:gd name="T62" fmla="*/ 240 w 361"/>
              <a:gd name="T63" fmla="*/ 304 h 321"/>
              <a:gd name="T64" fmla="*/ 272 w 361"/>
              <a:gd name="T65" fmla="*/ 320 h 321"/>
              <a:gd name="T66" fmla="*/ 296 w 361"/>
              <a:gd name="T67" fmla="*/ 296 h 321"/>
              <a:gd name="T68" fmla="*/ 320 w 361"/>
              <a:gd name="T69" fmla="*/ 256 h 321"/>
              <a:gd name="T70" fmla="*/ 288 w 361"/>
              <a:gd name="T71" fmla="*/ 240 h 321"/>
              <a:gd name="T72" fmla="*/ 320 w 361"/>
              <a:gd name="T73" fmla="*/ 232 h 321"/>
              <a:gd name="T74" fmla="*/ 328 w 361"/>
              <a:gd name="T75" fmla="*/ 240 h 321"/>
              <a:gd name="T76" fmla="*/ 360 w 361"/>
              <a:gd name="T77" fmla="*/ 232 h 321"/>
              <a:gd name="T78" fmla="*/ 360 w 361"/>
              <a:gd name="T79" fmla="*/ 224 h 321"/>
              <a:gd name="T80" fmla="*/ 320 w 361"/>
              <a:gd name="T81" fmla="*/ 200 h 321"/>
              <a:gd name="T82" fmla="*/ 320 w 361"/>
              <a:gd name="T83" fmla="*/ 184 h 321"/>
              <a:gd name="T84" fmla="*/ 304 w 361"/>
              <a:gd name="T85" fmla="*/ 176 h 321"/>
              <a:gd name="T86" fmla="*/ 288 w 361"/>
              <a:gd name="T87" fmla="*/ 168 h 321"/>
              <a:gd name="T88" fmla="*/ 272 w 361"/>
              <a:gd name="T89" fmla="*/ 128 h 321"/>
              <a:gd name="T90" fmla="*/ 232 w 361"/>
              <a:gd name="T91" fmla="*/ 64 h 321"/>
              <a:gd name="T92" fmla="*/ 232 w 361"/>
              <a:gd name="T93" fmla="*/ 40 h 321"/>
              <a:gd name="T94" fmla="*/ 192 w 361"/>
              <a:gd name="T95" fmla="*/ 32 h 321"/>
              <a:gd name="T96" fmla="*/ 176 w 361"/>
              <a:gd name="T97" fmla="*/ 24 h 321"/>
              <a:gd name="T98" fmla="*/ 168 w 361"/>
              <a:gd name="T9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1" h="321">
                <a:moveTo>
                  <a:pt x="168" y="0"/>
                </a:moveTo>
                <a:lnTo>
                  <a:pt x="152" y="0"/>
                </a:lnTo>
                <a:lnTo>
                  <a:pt x="120" y="48"/>
                </a:lnTo>
                <a:lnTo>
                  <a:pt x="96" y="56"/>
                </a:lnTo>
                <a:lnTo>
                  <a:pt x="96" y="40"/>
                </a:lnTo>
                <a:lnTo>
                  <a:pt x="80" y="40"/>
                </a:lnTo>
                <a:lnTo>
                  <a:pt x="64" y="56"/>
                </a:lnTo>
                <a:lnTo>
                  <a:pt x="32" y="40"/>
                </a:lnTo>
                <a:lnTo>
                  <a:pt x="24" y="32"/>
                </a:lnTo>
                <a:lnTo>
                  <a:pt x="8" y="24"/>
                </a:lnTo>
                <a:lnTo>
                  <a:pt x="8" y="40"/>
                </a:lnTo>
                <a:lnTo>
                  <a:pt x="0" y="48"/>
                </a:lnTo>
                <a:lnTo>
                  <a:pt x="32" y="56"/>
                </a:lnTo>
                <a:lnTo>
                  <a:pt x="40" y="80"/>
                </a:lnTo>
                <a:lnTo>
                  <a:pt x="56" y="80"/>
                </a:lnTo>
                <a:lnTo>
                  <a:pt x="80" y="112"/>
                </a:lnTo>
                <a:lnTo>
                  <a:pt x="104" y="104"/>
                </a:lnTo>
                <a:lnTo>
                  <a:pt x="104" y="144"/>
                </a:lnTo>
                <a:lnTo>
                  <a:pt x="136" y="184"/>
                </a:lnTo>
                <a:lnTo>
                  <a:pt x="152" y="184"/>
                </a:lnTo>
                <a:lnTo>
                  <a:pt x="160" y="168"/>
                </a:lnTo>
                <a:lnTo>
                  <a:pt x="184" y="192"/>
                </a:lnTo>
                <a:lnTo>
                  <a:pt x="168" y="208"/>
                </a:lnTo>
                <a:lnTo>
                  <a:pt x="160" y="200"/>
                </a:lnTo>
                <a:lnTo>
                  <a:pt x="144" y="192"/>
                </a:lnTo>
                <a:lnTo>
                  <a:pt x="144" y="224"/>
                </a:lnTo>
                <a:lnTo>
                  <a:pt x="136" y="240"/>
                </a:lnTo>
                <a:lnTo>
                  <a:pt x="160" y="272"/>
                </a:lnTo>
                <a:lnTo>
                  <a:pt x="160" y="296"/>
                </a:lnTo>
                <a:lnTo>
                  <a:pt x="200" y="296"/>
                </a:lnTo>
                <a:lnTo>
                  <a:pt x="216" y="312"/>
                </a:lnTo>
                <a:lnTo>
                  <a:pt x="240" y="304"/>
                </a:lnTo>
                <a:lnTo>
                  <a:pt x="272" y="320"/>
                </a:lnTo>
                <a:lnTo>
                  <a:pt x="296" y="296"/>
                </a:lnTo>
                <a:lnTo>
                  <a:pt x="320" y="256"/>
                </a:lnTo>
                <a:lnTo>
                  <a:pt x="288" y="240"/>
                </a:lnTo>
                <a:lnTo>
                  <a:pt x="320" y="232"/>
                </a:lnTo>
                <a:lnTo>
                  <a:pt x="328" y="240"/>
                </a:lnTo>
                <a:lnTo>
                  <a:pt x="360" y="232"/>
                </a:lnTo>
                <a:lnTo>
                  <a:pt x="360" y="224"/>
                </a:lnTo>
                <a:lnTo>
                  <a:pt x="320" y="200"/>
                </a:lnTo>
                <a:lnTo>
                  <a:pt x="320" y="184"/>
                </a:lnTo>
                <a:lnTo>
                  <a:pt x="304" y="176"/>
                </a:lnTo>
                <a:lnTo>
                  <a:pt x="288" y="168"/>
                </a:lnTo>
                <a:lnTo>
                  <a:pt x="272" y="128"/>
                </a:lnTo>
                <a:lnTo>
                  <a:pt x="232" y="64"/>
                </a:lnTo>
                <a:lnTo>
                  <a:pt x="232" y="40"/>
                </a:lnTo>
                <a:lnTo>
                  <a:pt x="192" y="32"/>
                </a:lnTo>
                <a:lnTo>
                  <a:pt x="176" y="24"/>
                </a:lnTo>
                <a:lnTo>
                  <a:pt x="168" y="0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Freeform 16"/>
          <p:cNvSpPr/>
          <p:nvPr/>
        </p:nvSpPr>
        <p:spPr bwMode="invGray">
          <a:xfrm>
            <a:off x="4890092" y="3413896"/>
            <a:ext cx="96539" cy="84070"/>
          </a:xfrm>
          <a:custGeom>
            <a:avLst/>
            <a:gdLst>
              <a:gd name="T0" fmla="*/ 24 w 65"/>
              <a:gd name="T1" fmla="*/ 0 h 57"/>
              <a:gd name="T2" fmla="*/ 0 w 65"/>
              <a:gd name="T3" fmla="*/ 40 h 57"/>
              <a:gd name="T4" fmla="*/ 24 w 65"/>
              <a:gd name="T5" fmla="*/ 56 h 57"/>
              <a:gd name="T6" fmla="*/ 64 w 65"/>
              <a:gd name="T7" fmla="*/ 40 h 57"/>
              <a:gd name="T8" fmla="*/ 64 w 65"/>
              <a:gd name="T9" fmla="*/ 24 h 57"/>
              <a:gd name="T10" fmla="*/ 24 w 65"/>
              <a:gd name="T1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57">
                <a:moveTo>
                  <a:pt x="24" y="0"/>
                </a:moveTo>
                <a:lnTo>
                  <a:pt x="0" y="40"/>
                </a:lnTo>
                <a:lnTo>
                  <a:pt x="24" y="56"/>
                </a:lnTo>
                <a:lnTo>
                  <a:pt x="64" y="40"/>
                </a:lnTo>
                <a:lnTo>
                  <a:pt x="64" y="24"/>
                </a:lnTo>
                <a:lnTo>
                  <a:pt x="24" y="0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Freeform 17"/>
          <p:cNvSpPr/>
          <p:nvPr/>
        </p:nvSpPr>
        <p:spPr bwMode="gray">
          <a:xfrm>
            <a:off x="4652766" y="3472892"/>
            <a:ext cx="356658" cy="448369"/>
          </a:xfrm>
          <a:custGeom>
            <a:avLst/>
            <a:gdLst>
              <a:gd name="T0" fmla="*/ 184 w 241"/>
              <a:gd name="T1" fmla="*/ 16 h 297"/>
              <a:gd name="T2" fmla="*/ 160 w 241"/>
              <a:gd name="T3" fmla="*/ 0 h 297"/>
              <a:gd name="T4" fmla="*/ 136 w 241"/>
              <a:gd name="T5" fmla="*/ 24 h 297"/>
              <a:gd name="T6" fmla="*/ 104 w 241"/>
              <a:gd name="T7" fmla="*/ 8 h 297"/>
              <a:gd name="T8" fmla="*/ 80 w 241"/>
              <a:gd name="T9" fmla="*/ 16 h 297"/>
              <a:gd name="T10" fmla="*/ 72 w 241"/>
              <a:gd name="T11" fmla="*/ 32 h 297"/>
              <a:gd name="T12" fmla="*/ 64 w 241"/>
              <a:gd name="T13" fmla="*/ 48 h 297"/>
              <a:gd name="T14" fmla="*/ 72 w 241"/>
              <a:gd name="T15" fmla="*/ 72 h 297"/>
              <a:gd name="T16" fmla="*/ 56 w 241"/>
              <a:gd name="T17" fmla="*/ 72 h 297"/>
              <a:gd name="T18" fmla="*/ 48 w 241"/>
              <a:gd name="T19" fmla="*/ 64 h 297"/>
              <a:gd name="T20" fmla="*/ 40 w 241"/>
              <a:gd name="T21" fmla="*/ 64 h 297"/>
              <a:gd name="T22" fmla="*/ 40 w 241"/>
              <a:gd name="T23" fmla="*/ 80 h 297"/>
              <a:gd name="T24" fmla="*/ 40 w 241"/>
              <a:gd name="T25" fmla="*/ 96 h 297"/>
              <a:gd name="T26" fmla="*/ 40 w 241"/>
              <a:gd name="T27" fmla="*/ 96 h 297"/>
              <a:gd name="T28" fmla="*/ 40 w 241"/>
              <a:gd name="T29" fmla="*/ 112 h 297"/>
              <a:gd name="T30" fmla="*/ 8 w 241"/>
              <a:gd name="T31" fmla="*/ 136 h 297"/>
              <a:gd name="T32" fmla="*/ 0 w 241"/>
              <a:gd name="T33" fmla="*/ 144 h 297"/>
              <a:gd name="T34" fmla="*/ 0 w 241"/>
              <a:gd name="T35" fmla="*/ 176 h 297"/>
              <a:gd name="T36" fmla="*/ 24 w 241"/>
              <a:gd name="T37" fmla="*/ 192 h 297"/>
              <a:gd name="T38" fmla="*/ 24 w 241"/>
              <a:gd name="T39" fmla="*/ 232 h 297"/>
              <a:gd name="T40" fmla="*/ 48 w 241"/>
              <a:gd name="T41" fmla="*/ 232 h 297"/>
              <a:gd name="T42" fmla="*/ 48 w 241"/>
              <a:gd name="T43" fmla="*/ 248 h 297"/>
              <a:gd name="T44" fmla="*/ 56 w 241"/>
              <a:gd name="T45" fmla="*/ 264 h 297"/>
              <a:gd name="T46" fmla="*/ 64 w 241"/>
              <a:gd name="T47" fmla="*/ 288 h 297"/>
              <a:gd name="T48" fmla="*/ 88 w 241"/>
              <a:gd name="T49" fmla="*/ 288 h 297"/>
              <a:gd name="T50" fmla="*/ 104 w 241"/>
              <a:gd name="T51" fmla="*/ 264 h 297"/>
              <a:gd name="T52" fmla="*/ 112 w 241"/>
              <a:gd name="T53" fmla="*/ 264 h 297"/>
              <a:gd name="T54" fmla="*/ 112 w 241"/>
              <a:gd name="T55" fmla="*/ 280 h 297"/>
              <a:gd name="T56" fmla="*/ 120 w 241"/>
              <a:gd name="T57" fmla="*/ 288 h 297"/>
              <a:gd name="T58" fmla="*/ 136 w 241"/>
              <a:gd name="T59" fmla="*/ 288 h 297"/>
              <a:gd name="T60" fmla="*/ 136 w 241"/>
              <a:gd name="T61" fmla="*/ 280 h 297"/>
              <a:gd name="T62" fmla="*/ 152 w 241"/>
              <a:gd name="T63" fmla="*/ 280 h 297"/>
              <a:gd name="T64" fmla="*/ 152 w 241"/>
              <a:gd name="T65" fmla="*/ 288 h 297"/>
              <a:gd name="T66" fmla="*/ 160 w 241"/>
              <a:gd name="T67" fmla="*/ 296 h 297"/>
              <a:gd name="T68" fmla="*/ 176 w 241"/>
              <a:gd name="T69" fmla="*/ 288 h 297"/>
              <a:gd name="T70" fmla="*/ 184 w 241"/>
              <a:gd name="T71" fmla="*/ 256 h 297"/>
              <a:gd name="T72" fmla="*/ 184 w 241"/>
              <a:gd name="T73" fmla="*/ 224 h 297"/>
              <a:gd name="T74" fmla="*/ 200 w 241"/>
              <a:gd name="T75" fmla="*/ 224 h 297"/>
              <a:gd name="T76" fmla="*/ 200 w 241"/>
              <a:gd name="T77" fmla="*/ 216 h 297"/>
              <a:gd name="T78" fmla="*/ 200 w 241"/>
              <a:gd name="T79" fmla="*/ 200 h 297"/>
              <a:gd name="T80" fmla="*/ 216 w 241"/>
              <a:gd name="T81" fmla="*/ 216 h 297"/>
              <a:gd name="T82" fmla="*/ 232 w 241"/>
              <a:gd name="T83" fmla="*/ 192 h 297"/>
              <a:gd name="T84" fmla="*/ 216 w 241"/>
              <a:gd name="T85" fmla="*/ 176 h 297"/>
              <a:gd name="T86" fmla="*/ 216 w 241"/>
              <a:gd name="T87" fmla="*/ 168 h 297"/>
              <a:gd name="T88" fmla="*/ 232 w 241"/>
              <a:gd name="T89" fmla="*/ 160 h 297"/>
              <a:gd name="T90" fmla="*/ 224 w 241"/>
              <a:gd name="T91" fmla="*/ 136 h 297"/>
              <a:gd name="T92" fmla="*/ 216 w 241"/>
              <a:gd name="T93" fmla="*/ 128 h 297"/>
              <a:gd name="T94" fmla="*/ 240 w 241"/>
              <a:gd name="T95" fmla="*/ 136 h 297"/>
              <a:gd name="T96" fmla="*/ 240 w 241"/>
              <a:gd name="T97" fmla="*/ 104 h 297"/>
              <a:gd name="T98" fmla="*/ 216 w 241"/>
              <a:gd name="T99" fmla="*/ 120 h 297"/>
              <a:gd name="T100" fmla="*/ 240 w 241"/>
              <a:gd name="T101" fmla="*/ 80 h 297"/>
              <a:gd name="T102" fmla="*/ 200 w 241"/>
              <a:gd name="T103" fmla="*/ 56 h 297"/>
              <a:gd name="T104" fmla="*/ 176 w 241"/>
              <a:gd name="T105" fmla="*/ 56 h 297"/>
              <a:gd name="T106" fmla="*/ 160 w 241"/>
              <a:gd name="T107" fmla="*/ 72 h 297"/>
              <a:gd name="T108" fmla="*/ 152 w 241"/>
              <a:gd name="T109" fmla="*/ 48 h 297"/>
              <a:gd name="T110" fmla="*/ 160 w 241"/>
              <a:gd name="T111" fmla="*/ 40 h 297"/>
              <a:gd name="T112" fmla="*/ 184 w 241"/>
              <a:gd name="T113" fmla="*/ 16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1" h="297">
                <a:moveTo>
                  <a:pt x="184" y="16"/>
                </a:moveTo>
                <a:lnTo>
                  <a:pt x="160" y="0"/>
                </a:lnTo>
                <a:lnTo>
                  <a:pt x="136" y="24"/>
                </a:lnTo>
                <a:lnTo>
                  <a:pt x="104" y="8"/>
                </a:lnTo>
                <a:lnTo>
                  <a:pt x="80" y="16"/>
                </a:lnTo>
                <a:lnTo>
                  <a:pt x="72" y="32"/>
                </a:lnTo>
                <a:lnTo>
                  <a:pt x="64" y="48"/>
                </a:lnTo>
                <a:lnTo>
                  <a:pt x="72" y="72"/>
                </a:lnTo>
                <a:lnTo>
                  <a:pt x="56" y="72"/>
                </a:lnTo>
                <a:lnTo>
                  <a:pt x="48" y="64"/>
                </a:lnTo>
                <a:lnTo>
                  <a:pt x="40" y="64"/>
                </a:lnTo>
                <a:lnTo>
                  <a:pt x="40" y="80"/>
                </a:lnTo>
                <a:lnTo>
                  <a:pt x="40" y="96"/>
                </a:lnTo>
                <a:lnTo>
                  <a:pt x="40" y="96"/>
                </a:lnTo>
                <a:lnTo>
                  <a:pt x="40" y="112"/>
                </a:lnTo>
                <a:lnTo>
                  <a:pt x="8" y="136"/>
                </a:lnTo>
                <a:lnTo>
                  <a:pt x="0" y="144"/>
                </a:lnTo>
                <a:lnTo>
                  <a:pt x="0" y="176"/>
                </a:lnTo>
                <a:lnTo>
                  <a:pt x="24" y="192"/>
                </a:lnTo>
                <a:lnTo>
                  <a:pt x="24" y="232"/>
                </a:lnTo>
                <a:lnTo>
                  <a:pt x="48" y="232"/>
                </a:lnTo>
                <a:lnTo>
                  <a:pt x="48" y="248"/>
                </a:lnTo>
                <a:lnTo>
                  <a:pt x="56" y="264"/>
                </a:lnTo>
                <a:lnTo>
                  <a:pt x="64" y="288"/>
                </a:lnTo>
                <a:lnTo>
                  <a:pt x="88" y="288"/>
                </a:lnTo>
                <a:lnTo>
                  <a:pt x="104" y="264"/>
                </a:lnTo>
                <a:lnTo>
                  <a:pt x="112" y="264"/>
                </a:lnTo>
                <a:lnTo>
                  <a:pt x="112" y="280"/>
                </a:lnTo>
                <a:lnTo>
                  <a:pt x="120" y="288"/>
                </a:lnTo>
                <a:lnTo>
                  <a:pt x="136" y="288"/>
                </a:lnTo>
                <a:lnTo>
                  <a:pt x="136" y="280"/>
                </a:lnTo>
                <a:lnTo>
                  <a:pt x="152" y="280"/>
                </a:lnTo>
                <a:lnTo>
                  <a:pt x="152" y="288"/>
                </a:lnTo>
                <a:lnTo>
                  <a:pt x="160" y="296"/>
                </a:lnTo>
                <a:lnTo>
                  <a:pt x="176" y="288"/>
                </a:lnTo>
                <a:lnTo>
                  <a:pt x="184" y="256"/>
                </a:lnTo>
                <a:lnTo>
                  <a:pt x="184" y="224"/>
                </a:lnTo>
                <a:lnTo>
                  <a:pt x="200" y="224"/>
                </a:lnTo>
                <a:lnTo>
                  <a:pt x="200" y="216"/>
                </a:lnTo>
                <a:lnTo>
                  <a:pt x="200" y="200"/>
                </a:lnTo>
                <a:lnTo>
                  <a:pt x="216" y="216"/>
                </a:lnTo>
                <a:lnTo>
                  <a:pt x="232" y="192"/>
                </a:lnTo>
                <a:lnTo>
                  <a:pt x="216" y="176"/>
                </a:lnTo>
                <a:lnTo>
                  <a:pt x="216" y="168"/>
                </a:lnTo>
                <a:lnTo>
                  <a:pt x="232" y="160"/>
                </a:lnTo>
                <a:lnTo>
                  <a:pt x="224" y="136"/>
                </a:lnTo>
                <a:lnTo>
                  <a:pt x="216" y="128"/>
                </a:lnTo>
                <a:lnTo>
                  <a:pt x="240" y="136"/>
                </a:lnTo>
                <a:lnTo>
                  <a:pt x="240" y="104"/>
                </a:lnTo>
                <a:lnTo>
                  <a:pt x="216" y="120"/>
                </a:lnTo>
                <a:lnTo>
                  <a:pt x="240" y="80"/>
                </a:lnTo>
                <a:lnTo>
                  <a:pt x="200" y="56"/>
                </a:lnTo>
                <a:lnTo>
                  <a:pt x="176" y="56"/>
                </a:lnTo>
                <a:lnTo>
                  <a:pt x="160" y="72"/>
                </a:lnTo>
                <a:lnTo>
                  <a:pt x="152" y="48"/>
                </a:lnTo>
                <a:lnTo>
                  <a:pt x="160" y="40"/>
                </a:lnTo>
                <a:lnTo>
                  <a:pt x="184" y="16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Freeform 18"/>
          <p:cNvSpPr/>
          <p:nvPr/>
        </p:nvSpPr>
        <p:spPr bwMode="gray">
          <a:xfrm>
            <a:off x="4473096" y="3825394"/>
            <a:ext cx="406268" cy="557512"/>
          </a:xfrm>
          <a:custGeom>
            <a:avLst/>
            <a:gdLst>
              <a:gd name="T0" fmla="*/ 272 w 273"/>
              <a:gd name="T1" fmla="*/ 56 h 369"/>
              <a:gd name="T2" fmla="*/ 272 w 273"/>
              <a:gd name="T3" fmla="*/ 48 h 369"/>
              <a:gd name="T4" fmla="*/ 256 w 273"/>
              <a:gd name="T5" fmla="*/ 48 h 369"/>
              <a:gd name="T6" fmla="*/ 256 w 273"/>
              <a:gd name="T7" fmla="*/ 56 h 369"/>
              <a:gd name="T8" fmla="*/ 240 w 273"/>
              <a:gd name="T9" fmla="*/ 56 h 369"/>
              <a:gd name="T10" fmla="*/ 232 w 273"/>
              <a:gd name="T11" fmla="*/ 56 h 369"/>
              <a:gd name="T12" fmla="*/ 232 w 273"/>
              <a:gd name="T13" fmla="*/ 32 h 369"/>
              <a:gd name="T14" fmla="*/ 224 w 273"/>
              <a:gd name="T15" fmla="*/ 32 h 369"/>
              <a:gd name="T16" fmla="*/ 208 w 273"/>
              <a:gd name="T17" fmla="*/ 56 h 369"/>
              <a:gd name="T18" fmla="*/ 184 w 273"/>
              <a:gd name="T19" fmla="*/ 56 h 369"/>
              <a:gd name="T20" fmla="*/ 176 w 273"/>
              <a:gd name="T21" fmla="*/ 32 h 369"/>
              <a:gd name="T22" fmla="*/ 168 w 273"/>
              <a:gd name="T23" fmla="*/ 16 h 369"/>
              <a:gd name="T24" fmla="*/ 160 w 273"/>
              <a:gd name="T25" fmla="*/ 0 h 369"/>
              <a:gd name="T26" fmla="*/ 144 w 273"/>
              <a:gd name="T27" fmla="*/ 0 h 369"/>
              <a:gd name="T28" fmla="*/ 144 w 273"/>
              <a:gd name="T29" fmla="*/ 8 h 369"/>
              <a:gd name="T30" fmla="*/ 112 w 273"/>
              <a:gd name="T31" fmla="*/ 16 h 369"/>
              <a:gd name="T32" fmla="*/ 112 w 273"/>
              <a:gd name="T33" fmla="*/ 32 h 369"/>
              <a:gd name="T34" fmla="*/ 80 w 273"/>
              <a:gd name="T35" fmla="*/ 32 h 369"/>
              <a:gd name="T36" fmla="*/ 64 w 273"/>
              <a:gd name="T37" fmla="*/ 48 h 369"/>
              <a:gd name="T38" fmla="*/ 64 w 273"/>
              <a:gd name="T39" fmla="*/ 72 h 369"/>
              <a:gd name="T40" fmla="*/ 72 w 273"/>
              <a:gd name="T41" fmla="*/ 88 h 369"/>
              <a:gd name="T42" fmla="*/ 48 w 273"/>
              <a:gd name="T43" fmla="*/ 112 h 369"/>
              <a:gd name="T44" fmla="*/ 40 w 273"/>
              <a:gd name="T45" fmla="*/ 112 h 369"/>
              <a:gd name="T46" fmla="*/ 32 w 273"/>
              <a:gd name="T47" fmla="*/ 144 h 369"/>
              <a:gd name="T48" fmla="*/ 32 w 273"/>
              <a:gd name="T49" fmla="*/ 160 h 369"/>
              <a:gd name="T50" fmla="*/ 32 w 273"/>
              <a:gd name="T51" fmla="*/ 176 h 369"/>
              <a:gd name="T52" fmla="*/ 16 w 273"/>
              <a:gd name="T53" fmla="*/ 200 h 369"/>
              <a:gd name="T54" fmla="*/ 8 w 273"/>
              <a:gd name="T55" fmla="*/ 216 h 369"/>
              <a:gd name="T56" fmla="*/ 0 w 273"/>
              <a:gd name="T57" fmla="*/ 256 h 369"/>
              <a:gd name="T58" fmla="*/ 8 w 273"/>
              <a:gd name="T59" fmla="*/ 272 h 369"/>
              <a:gd name="T60" fmla="*/ 56 w 273"/>
              <a:gd name="T61" fmla="*/ 272 h 369"/>
              <a:gd name="T62" fmla="*/ 80 w 273"/>
              <a:gd name="T63" fmla="*/ 328 h 369"/>
              <a:gd name="T64" fmla="*/ 88 w 273"/>
              <a:gd name="T65" fmla="*/ 368 h 369"/>
              <a:gd name="T66" fmla="*/ 112 w 273"/>
              <a:gd name="T67" fmla="*/ 328 h 369"/>
              <a:gd name="T68" fmla="*/ 120 w 273"/>
              <a:gd name="T69" fmla="*/ 336 h 369"/>
              <a:gd name="T70" fmla="*/ 152 w 273"/>
              <a:gd name="T71" fmla="*/ 304 h 369"/>
              <a:gd name="T72" fmla="*/ 152 w 273"/>
              <a:gd name="T73" fmla="*/ 280 h 369"/>
              <a:gd name="T74" fmla="*/ 184 w 273"/>
              <a:gd name="T75" fmla="*/ 272 h 369"/>
              <a:gd name="T76" fmla="*/ 200 w 273"/>
              <a:gd name="T77" fmla="*/ 232 h 369"/>
              <a:gd name="T78" fmla="*/ 216 w 273"/>
              <a:gd name="T79" fmla="*/ 224 h 369"/>
              <a:gd name="T80" fmla="*/ 216 w 273"/>
              <a:gd name="T81" fmla="*/ 200 h 369"/>
              <a:gd name="T82" fmla="*/ 240 w 273"/>
              <a:gd name="T83" fmla="*/ 200 h 369"/>
              <a:gd name="T84" fmla="*/ 248 w 273"/>
              <a:gd name="T85" fmla="*/ 160 h 369"/>
              <a:gd name="T86" fmla="*/ 240 w 273"/>
              <a:gd name="T87" fmla="*/ 128 h 369"/>
              <a:gd name="T88" fmla="*/ 248 w 273"/>
              <a:gd name="T89" fmla="*/ 120 h 369"/>
              <a:gd name="T90" fmla="*/ 232 w 273"/>
              <a:gd name="T91" fmla="*/ 104 h 369"/>
              <a:gd name="T92" fmla="*/ 248 w 273"/>
              <a:gd name="T93" fmla="*/ 96 h 369"/>
              <a:gd name="T94" fmla="*/ 256 w 273"/>
              <a:gd name="T95" fmla="*/ 104 h 369"/>
              <a:gd name="T96" fmla="*/ 272 w 273"/>
              <a:gd name="T97" fmla="*/ 80 h 369"/>
              <a:gd name="T98" fmla="*/ 272 w 273"/>
              <a:gd name="T99" fmla="*/ 56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3" h="369">
                <a:moveTo>
                  <a:pt x="272" y="56"/>
                </a:moveTo>
                <a:lnTo>
                  <a:pt x="272" y="48"/>
                </a:lnTo>
                <a:lnTo>
                  <a:pt x="256" y="48"/>
                </a:lnTo>
                <a:lnTo>
                  <a:pt x="256" y="56"/>
                </a:lnTo>
                <a:lnTo>
                  <a:pt x="240" y="56"/>
                </a:lnTo>
                <a:lnTo>
                  <a:pt x="232" y="56"/>
                </a:lnTo>
                <a:lnTo>
                  <a:pt x="232" y="32"/>
                </a:lnTo>
                <a:lnTo>
                  <a:pt x="224" y="32"/>
                </a:lnTo>
                <a:lnTo>
                  <a:pt x="208" y="56"/>
                </a:lnTo>
                <a:lnTo>
                  <a:pt x="184" y="56"/>
                </a:lnTo>
                <a:lnTo>
                  <a:pt x="176" y="32"/>
                </a:lnTo>
                <a:lnTo>
                  <a:pt x="168" y="16"/>
                </a:lnTo>
                <a:lnTo>
                  <a:pt x="160" y="0"/>
                </a:lnTo>
                <a:lnTo>
                  <a:pt x="144" y="0"/>
                </a:lnTo>
                <a:lnTo>
                  <a:pt x="144" y="8"/>
                </a:lnTo>
                <a:lnTo>
                  <a:pt x="112" y="16"/>
                </a:lnTo>
                <a:lnTo>
                  <a:pt x="112" y="32"/>
                </a:lnTo>
                <a:lnTo>
                  <a:pt x="80" y="32"/>
                </a:lnTo>
                <a:lnTo>
                  <a:pt x="64" y="48"/>
                </a:lnTo>
                <a:lnTo>
                  <a:pt x="64" y="72"/>
                </a:lnTo>
                <a:lnTo>
                  <a:pt x="72" y="88"/>
                </a:lnTo>
                <a:lnTo>
                  <a:pt x="48" y="112"/>
                </a:lnTo>
                <a:lnTo>
                  <a:pt x="40" y="112"/>
                </a:lnTo>
                <a:lnTo>
                  <a:pt x="32" y="144"/>
                </a:lnTo>
                <a:lnTo>
                  <a:pt x="32" y="160"/>
                </a:lnTo>
                <a:lnTo>
                  <a:pt x="32" y="176"/>
                </a:lnTo>
                <a:lnTo>
                  <a:pt x="16" y="200"/>
                </a:lnTo>
                <a:lnTo>
                  <a:pt x="8" y="216"/>
                </a:lnTo>
                <a:lnTo>
                  <a:pt x="0" y="256"/>
                </a:lnTo>
                <a:lnTo>
                  <a:pt x="8" y="272"/>
                </a:lnTo>
                <a:lnTo>
                  <a:pt x="56" y="272"/>
                </a:lnTo>
                <a:lnTo>
                  <a:pt x="80" y="328"/>
                </a:lnTo>
                <a:lnTo>
                  <a:pt x="88" y="368"/>
                </a:lnTo>
                <a:lnTo>
                  <a:pt x="112" y="328"/>
                </a:lnTo>
                <a:lnTo>
                  <a:pt x="120" y="336"/>
                </a:lnTo>
                <a:lnTo>
                  <a:pt x="152" y="304"/>
                </a:lnTo>
                <a:lnTo>
                  <a:pt x="152" y="280"/>
                </a:lnTo>
                <a:lnTo>
                  <a:pt x="184" y="272"/>
                </a:lnTo>
                <a:lnTo>
                  <a:pt x="200" y="232"/>
                </a:lnTo>
                <a:lnTo>
                  <a:pt x="216" y="224"/>
                </a:lnTo>
                <a:lnTo>
                  <a:pt x="216" y="200"/>
                </a:lnTo>
                <a:lnTo>
                  <a:pt x="240" y="200"/>
                </a:lnTo>
                <a:lnTo>
                  <a:pt x="248" y="160"/>
                </a:lnTo>
                <a:lnTo>
                  <a:pt x="240" y="128"/>
                </a:lnTo>
                <a:lnTo>
                  <a:pt x="248" y="120"/>
                </a:lnTo>
                <a:lnTo>
                  <a:pt x="232" y="104"/>
                </a:lnTo>
                <a:lnTo>
                  <a:pt x="248" y="96"/>
                </a:lnTo>
                <a:lnTo>
                  <a:pt x="256" y="104"/>
                </a:lnTo>
                <a:lnTo>
                  <a:pt x="272" y="80"/>
                </a:lnTo>
                <a:lnTo>
                  <a:pt x="272" y="56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Freeform 19"/>
          <p:cNvSpPr/>
          <p:nvPr/>
        </p:nvSpPr>
        <p:spPr bwMode="gray">
          <a:xfrm>
            <a:off x="3852299" y="4176419"/>
            <a:ext cx="753540" cy="581110"/>
          </a:xfrm>
          <a:custGeom>
            <a:avLst/>
            <a:gdLst>
              <a:gd name="T0" fmla="*/ 496 w 505"/>
              <a:gd name="T1" fmla="*/ 96 h 385"/>
              <a:gd name="T2" fmla="*/ 424 w 505"/>
              <a:gd name="T3" fmla="*/ 40 h 385"/>
              <a:gd name="T4" fmla="*/ 408 w 505"/>
              <a:gd name="T5" fmla="*/ 56 h 385"/>
              <a:gd name="T6" fmla="*/ 376 w 505"/>
              <a:gd name="T7" fmla="*/ 40 h 385"/>
              <a:gd name="T8" fmla="*/ 312 w 505"/>
              <a:gd name="T9" fmla="*/ 56 h 385"/>
              <a:gd name="T10" fmla="*/ 312 w 505"/>
              <a:gd name="T11" fmla="*/ 0 h 385"/>
              <a:gd name="T12" fmla="*/ 280 w 505"/>
              <a:gd name="T13" fmla="*/ 0 h 385"/>
              <a:gd name="T14" fmla="*/ 216 w 505"/>
              <a:gd name="T15" fmla="*/ 8 h 385"/>
              <a:gd name="T16" fmla="*/ 208 w 505"/>
              <a:gd name="T17" fmla="*/ 40 h 385"/>
              <a:gd name="T18" fmla="*/ 168 w 505"/>
              <a:gd name="T19" fmla="*/ 24 h 385"/>
              <a:gd name="T20" fmla="*/ 144 w 505"/>
              <a:gd name="T21" fmla="*/ 48 h 385"/>
              <a:gd name="T22" fmla="*/ 152 w 505"/>
              <a:gd name="T23" fmla="*/ 88 h 385"/>
              <a:gd name="T24" fmla="*/ 144 w 505"/>
              <a:gd name="T25" fmla="*/ 112 h 385"/>
              <a:gd name="T26" fmla="*/ 112 w 505"/>
              <a:gd name="T27" fmla="*/ 168 h 385"/>
              <a:gd name="T28" fmla="*/ 72 w 505"/>
              <a:gd name="T29" fmla="*/ 224 h 385"/>
              <a:gd name="T30" fmla="*/ 32 w 505"/>
              <a:gd name="T31" fmla="*/ 272 h 385"/>
              <a:gd name="T32" fmla="*/ 0 w 505"/>
              <a:gd name="T33" fmla="*/ 296 h 385"/>
              <a:gd name="T34" fmla="*/ 8 w 505"/>
              <a:gd name="T35" fmla="*/ 312 h 385"/>
              <a:gd name="T36" fmla="*/ 16 w 505"/>
              <a:gd name="T37" fmla="*/ 360 h 385"/>
              <a:gd name="T38" fmla="*/ 56 w 505"/>
              <a:gd name="T39" fmla="*/ 384 h 385"/>
              <a:gd name="T40" fmla="*/ 40 w 505"/>
              <a:gd name="T41" fmla="*/ 344 h 385"/>
              <a:gd name="T42" fmla="*/ 80 w 505"/>
              <a:gd name="T43" fmla="*/ 304 h 385"/>
              <a:gd name="T44" fmla="*/ 152 w 505"/>
              <a:gd name="T45" fmla="*/ 280 h 385"/>
              <a:gd name="T46" fmla="*/ 192 w 505"/>
              <a:gd name="T47" fmla="*/ 296 h 385"/>
              <a:gd name="T48" fmla="*/ 240 w 505"/>
              <a:gd name="T49" fmla="*/ 248 h 385"/>
              <a:gd name="T50" fmla="*/ 264 w 505"/>
              <a:gd name="T51" fmla="*/ 240 h 385"/>
              <a:gd name="T52" fmla="*/ 264 w 505"/>
              <a:gd name="T53" fmla="*/ 216 h 385"/>
              <a:gd name="T54" fmla="*/ 280 w 505"/>
              <a:gd name="T55" fmla="*/ 208 h 385"/>
              <a:gd name="T56" fmla="*/ 336 w 505"/>
              <a:gd name="T57" fmla="*/ 232 h 385"/>
              <a:gd name="T58" fmla="*/ 336 w 505"/>
              <a:gd name="T59" fmla="*/ 200 h 385"/>
              <a:gd name="T60" fmla="*/ 376 w 505"/>
              <a:gd name="T61" fmla="*/ 192 h 385"/>
              <a:gd name="T62" fmla="*/ 392 w 505"/>
              <a:gd name="T63" fmla="*/ 200 h 385"/>
              <a:gd name="T64" fmla="*/ 400 w 505"/>
              <a:gd name="T65" fmla="*/ 184 h 385"/>
              <a:gd name="T66" fmla="*/ 448 w 505"/>
              <a:gd name="T67" fmla="*/ 176 h 385"/>
              <a:gd name="T68" fmla="*/ 480 w 505"/>
              <a:gd name="T69" fmla="*/ 13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5" h="385">
                <a:moveTo>
                  <a:pt x="504" y="128"/>
                </a:moveTo>
                <a:lnTo>
                  <a:pt x="496" y="96"/>
                </a:lnTo>
                <a:lnTo>
                  <a:pt x="472" y="40"/>
                </a:lnTo>
                <a:lnTo>
                  <a:pt x="424" y="40"/>
                </a:lnTo>
                <a:lnTo>
                  <a:pt x="416" y="32"/>
                </a:lnTo>
                <a:lnTo>
                  <a:pt x="408" y="56"/>
                </a:lnTo>
                <a:lnTo>
                  <a:pt x="392" y="56"/>
                </a:lnTo>
                <a:lnTo>
                  <a:pt x="376" y="40"/>
                </a:lnTo>
                <a:lnTo>
                  <a:pt x="320" y="64"/>
                </a:lnTo>
                <a:lnTo>
                  <a:pt x="312" y="56"/>
                </a:lnTo>
                <a:lnTo>
                  <a:pt x="336" y="8"/>
                </a:lnTo>
                <a:lnTo>
                  <a:pt x="312" y="0"/>
                </a:lnTo>
                <a:lnTo>
                  <a:pt x="296" y="16"/>
                </a:lnTo>
                <a:lnTo>
                  <a:pt x="280" y="0"/>
                </a:lnTo>
                <a:lnTo>
                  <a:pt x="272" y="8"/>
                </a:lnTo>
                <a:lnTo>
                  <a:pt x="216" y="8"/>
                </a:lnTo>
                <a:lnTo>
                  <a:pt x="224" y="40"/>
                </a:lnTo>
                <a:lnTo>
                  <a:pt x="208" y="40"/>
                </a:lnTo>
                <a:lnTo>
                  <a:pt x="176" y="16"/>
                </a:lnTo>
                <a:lnTo>
                  <a:pt x="168" y="24"/>
                </a:lnTo>
                <a:lnTo>
                  <a:pt x="168" y="48"/>
                </a:lnTo>
                <a:lnTo>
                  <a:pt x="144" y="48"/>
                </a:lnTo>
                <a:lnTo>
                  <a:pt x="144" y="72"/>
                </a:lnTo>
                <a:lnTo>
                  <a:pt x="152" y="88"/>
                </a:lnTo>
                <a:lnTo>
                  <a:pt x="144" y="96"/>
                </a:lnTo>
                <a:lnTo>
                  <a:pt x="144" y="112"/>
                </a:lnTo>
                <a:lnTo>
                  <a:pt x="112" y="144"/>
                </a:lnTo>
                <a:lnTo>
                  <a:pt x="112" y="168"/>
                </a:lnTo>
                <a:lnTo>
                  <a:pt x="104" y="200"/>
                </a:lnTo>
                <a:lnTo>
                  <a:pt x="72" y="224"/>
                </a:lnTo>
                <a:lnTo>
                  <a:pt x="48" y="256"/>
                </a:lnTo>
                <a:lnTo>
                  <a:pt x="32" y="272"/>
                </a:lnTo>
                <a:lnTo>
                  <a:pt x="8" y="280"/>
                </a:lnTo>
                <a:lnTo>
                  <a:pt x="0" y="296"/>
                </a:lnTo>
                <a:lnTo>
                  <a:pt x="16" y="304"/>
                </a:lnTo>
                <a:lnTo>
                  <a:pt x="8" y="312"/>
                </a:lnTo>
                <a:lnTo>
                  <a:pt x="8" y="352"/>
                </a:lnTo>
                <a:lnTo>
                  <a:pt x="16" y="360"/>
                </a:lnTo>
                <a:lnTo>
                  <a:pt x="16" y="384"/>
                </a:lnTo>
                <a:lnTo>
                  <a:pt x="56" y="384"/>
                </a:lnTo>
                <a:lnTo>
                  <a:pt x="56" y="360"/>
                </a:lnTo>
                <a:lnTo>
                  <a:pt x="40" y="344"/>
                </a:lnTo>
                <a:lnTo>
                  <a:pt x="48" y="312"/>
                </a:lnTo>
                <a:lnTo>
                  <a:pt x="80" y="304"/>
                </a:lnTo>
                <a:lnTo>
                  <a:pt x="104" y="304"/>
                </a:lnTo>
                <a:lnTo>
                  <a:pt x="152" y="280"/>
                </a:lnTo>
                <a:lnTo>
                  <a:pt x="184" y="280"/>
                </a:lnTo>
                <a:lnTo>
                  <a:pt x="192" y="296"/>
                </a:lnTo>
                <a:lnTo>
                  <a:pt x="208" y="264"/>
                </a:lnTo>
                <a:lnTo>
                  <a:pt x="240" y="248"/>
                </a:lnTo>
                <a:lnTo>
                  <a:pt x="248" y="224"/>
                </a:lnTo>
                <a:lnTo>
                  <a:pt x="264" y="240"/>
                </a:lnTo>
                <a:lnTo>
                  <a:pt x="272" y="240"/>
                </a:lnTo>
                <a:lnTo>
                  <a:pt x="264" y="216"/>
                </a:lnTo>
                <a:lnTo>
                  <a:pt x="264" y="184"/>
                </a:lnTo>
                <a:lnTo>
                  <a:pt x="280" y="208"/>
                </a:lnTo>
                <a:lnTo>
                  <a:pt x="288" y="232"/>
                </a:lnTo>
                <a:lnTo>
                  <a:pt x="336" y="232"/>
                </a:lnTo>
                <a:lnTo>
                  <a:pt x="320" y="216"/>
                </a:lnTo>
                <a:lnTo>
                  <a:pt x="336" y="200"/>
                </a:lnTo>
                <a:lnTo>
                  <a:pt x="360" y="208"/>
                </a:lnTo>
                <a:lnTo>
                  <a:pt x="376" y="192"/>
                </a:lnTo>
                <a:lnTo>
                  <a:pt x="392" y="192"/>
                </a:lnTo>
                <a:lnTo>
                  <a:pt x="392" y="200"/>
                </a:lnTo>
                <a:lnTo>
                  <a:pt x="400" y="200"/>
                </a:lnTo>
                <a:lnTo>
                  <a:pt x="400" y="184"/>
                </a:lnTo>
                <a:lnTo>
                  <a:pt x="424" y="192"/>
                </a:lnTo>
                <a:lnTo>
                  <a:pt x="448" y="176"/>
                </a:lnTo>
                <a:lnTo>
                  <a:pt x="472" y="168"/>
                </a:lnTo>
                <a:lnTo>
                  <a:pt x="480" y="136"/>
                </a:lnTo>
                <a:lnTo>
                  <a:pt x="504" y="128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Freeform 20"/>
          <p:cNvSpPr/>
          <p:nvPr/>
        </p:nvSpPr>
        <p:spPr bwMode="gray">
          <a:xfrm>
            <a:off x="3350833" y="4067276"/>
            <a:ext cx="741472" cy="581110"/>
          </a:xfrm>
          <a:custGeom>
            <a:avLst/>
            <a:gdLst>
              <a:gd name="T0" fmla="*/ 344 w 497"/>
              <a:gd name="T1" fmla="*/ 344 h 385"/>
              <a:gd name="T2" fmla="*/ 416 w 497"/>
              <a:gd name="T3" fmla="*/ 296 h 385"/>
              <a:gd name="T4" fmla="*/ 448 w 497"/>
              <a:gd name="T5" fmla="*/ 240 h 385"/>
              <a:gd name="T6" fmla="*/ 480 w 497"/>
              <a:gd name="T7" fmla="*/ 184 h 385"/>
              <a:gd name="T8" fmla="*/ 496 w 497"/>
              <a:gd name="T9" fmla="*/ 160 h 385"/>
              <a:gd name="T10" fmla="*/ 480 w 497"/>
              <a:gd name="T11" fmla="*/ 128 h 385"/>
              <a:gd name="T12" fmla="*/ 456 w 497"/>
              <a:gd name="T13" fmla="*/ 96 h 385"/>
              <a:gd name="T14" fmla="*/ 440 w 497"/>
              <a:gd name="T15" fmla="*/ 112 h 385"/>
              <a:gd name="T16" fmla="*/ 424 w 497"/>
              <a:gd name="T17" fmla="*/ 104 h 385"/>
              <a:gd name="T18" fmla="*/ 440 w 497"/>
              <a:gd name="T19" fmla="*/ 56 h 385"/>
              <a:gd name="T20" fmla="*/ 440 w 497"/>
              <a:gd name="T21" fmla="*/ 16 h 385"/>
              <a:gd name="T22" fmla="*/ 408 w 497"/>
              <a:gd name="T23" fmla="*/ 8 h 385"/>
              <a:gd name="T24" fmla="*/ 376 w 497"/>
              <a:gd name="T25" fmla="*/ 24 h 385"/>
              <a:gd name="T26" fmla="*/ 360 w 497"/>
              <a:gd name="T27" fmla="*/ 24 h 385"/>
              <a:gd name="T28" fmla="*/ 320 w 497"/>
              <a:gd name="T29" fmla="*/ 32 h 385"/>
              <a:gd name="T30" fmla="*/ 288 w 497"/>
              <a:gd name="T31" fmla="*/ 64 h 385"/>
              <a:gd name="T32" fmla="*/ 264 w 497"/>
              <a:gd name="T33" fmla="*/ 72 h 385"/>
              <a:gd name="T34" fmla="*/ 224 w 497"/>
              <a:gd name="T35" fmla="*/ 96 h 385"/>
              <a:gd name="T36" fmla="*/ 184 w 497"/>
              <a:gd name="T37" fmla="*/ 88 h 385"/>
              <a:gd name="T38" fmla="*/ 160 w 497"/>
              <a:gd name="T39" fmla="*/ 72 h 385"/>
              <a:gd name="T40" fmla="*/ 144 w 497"/>
              <a:gd name="T41" fmla="*/ 88 h 385"/>
              <a:gd name="T42" fmla="*/ 96 w 497"/>
              <a:gd name="T43" fmla="*/ 128 h 385"/>
              <a:gd name="T44" fmla="*/ 32 w 497"/>
              <a:gd name="T45" fmla="*/ 112 h 385"/>
              <a:gd name="T46" fmla="*/ 0 w 497"/>
              <a:gd name="T47" fmla="*/ 128 h 385"/>
              <a:gd name="T48" fmla="*/ 32 w 497"/>
              <a:gd name="T49" fmla="*/ 144 h 385"/>
              <a:gd name="T50" fmla="*/ 88 w 497"/>
              <a:gd name="T51" fmla="*/ 168 h 385"/>
              <a:gd name="T52" fmla="*/ 104 w 497"/>
              <a:gd name="T53" fmla="*/ 208 h 385"/>
              <a:gd name="T54" fmla="*/ 56 w 497"/>
              <a:gd name="T55" fmla="*/ 224 h 385"/>
              <a:gd name="T56" fmla="*/ 88 w 497"/>
              <a:gd name="T57" fmla="*/ 248 h 385"/>
              <a:gd name="T58" fmla="*/ 136 w 497"/>
              <a:gd name="T59" fmla="*/ 280 h 385"/>
              <a:gd name="T60" fmla="*/ 136 w 497"/>
              <a:gd name="T61" fmla="*/ 304 h 385"/>
              <a:gd name="T62" fmla="*/ 208 w 497"/>
              <a:gd name="T63" fmla="*/ 360 h 385"/>
              <a:gd name="T64" fmla="*/ 248 w 497"/>
              <a:gd name="T65" fmla="*/ 360 h 385"/>
              <a:gd name="T66" fmla="*/ 256 w 497"/>
              <a:gd name="T67" fmla="*/ 344 h 385"/>
              <a:gd name="T68" fmla="*/ 296 w 497"/>
              <a:gd name="T69" fmla="*/ 376 h 385"/>
              <a:gd name="T70" fmla="*/ 336 w 497"/>
              <a:gd name="T71" fmla="*/ 368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85">
                <a:moveTo>
                  <a:pt x="336" y="368"/>
                </a:moveTo>
                <a:lnTo>
                  <a:pt x="344" y="344"/>
                </a:lnTo>
                <a:lnTo>
                  <a:pt x="368" y="344"/>
                </a:lnTo>
                <a:lnTo>
                  <a:pt x="416" y="296"/>
                </a:lnTo>
                <a:lnTo>
                  <a:pt x="440" y="272"/>
                </a:lnTo>
                <a:lnTo>
                  <a:pt x="448" y="240"/>
                </a:lnTo>
                <a:lnTo>
                  <a:pt x="448" y="216"/>
                </a:lnTo>
                <a:lnTo>
                  <a:pt x="480" y="184"/>
                </a:lnTo>
                <a:lnTo>
                  <a:pt x="480" y="168"/>
                </a:lnTo>
                <a:lnTo>
                  <a:pt x="496" y="160"/>
                </a:lnTo>
                <a:lnTo>
                  <a:pt x="480" y="152"/>
                </a:lnTo>
                <a:lnTo>
                  <a:pt x="480" y="128"/>
                </a:lnTo>
                <a:lnTo>
                  <a:pt x="456" y="128"/>
                </a:lnTo>
                <a:lnTo>
                  <a:pt x="456" y="96"/>
                </a:lnTo>
                <a:lnTo>
                  <a:pt x="440" y="96"/>
                </a:lnTo>
                <a:lnTo>
                  <a:pt x="440" y="112"/>
                </a:lnTo>
                <a:lnTo>
                  <a:pt x="424" y="112"/>
                </a:lnTo>
                <a:lnTo>
                  <a:pt x="424" y="104"/>
                </a:lnTo>
                <a:lnTo>
                  <a:pt x="432" y="64"/>
                </a:lnTo>
                <a:lnTo>
                  <a:pt x="440" y="56"/>
                </a:lnTo>
                <a:lnTo>
                  <a:pt x="440" y="40"/>
                </a:lnTo>
                <a:lnTo>
                  <a:pt x="440" y="16"/>
                </a:lnTo>
                <a:lnTo>
                  <a:pt x="432" y="0"/>
                </a:lnTo>
                <a:lnTo>
                  <a:pt x="408" y="8"/>
                </a:lnTo>
                <a:lnTo>
                  <a:pt x="392" y="8"/>
                </a:lnTo>
                <a:lnTo>
                  <a:pt x="376" y="24"/>
                </a:lnTo>
                <a:lnTo>
                  <a:pt x="360" y="32"/>
                </a:lnTo>
                <a:lnTo>
                  <a:pt x="360" y="24"/>
                </a:lnTo>
                <a:lnTo>
                  <a:pt x="344" y="32"/>
                </a:lnTo>
                <a:lnTo>
                  <a:pt x="320" y="32"/>
                </a:lnTo>
                <a:lnTo>
                  <a:pt x="304" y="40"/>
                </a:lnTo>
                <a:lnTo>
                  <a:pt x="288" y="64"/>
                </a:lnTo>
                <a:lnTo>
                  <a:pt x="272" y="56"/>
                </a:lnTo>
                <a:lnTo>
                  <a:pt x="264" y="72"/>
                </a:lnTo>
                <a:lnTo>
                  <a:pt x="232" y="72"/>
                </a:lnTo>
                <a:lnTo>
                  <a:pt x="224" y="96"/>
                </a:lnTo>
                <a:lnTo>
                  <a:pt x="200" y="104"/>
                </a:lnTo>
                <a:lnTo>
                  <a:pt x="184" y="88"/>
                </a:lnTo>
                <a:lnTo>
                  <a:pt x="176" y="64"/>
                </a:lnTo>
                <a:lnTo>
                  <a:pt x="160" y="72"/>
                </a:lnTo>
                <a:lnTo>
                  <a:pt x="160" y="88"/>
                </a:lnTo>
                <a:lnTo>
                  <a:pt x="144" y="88"/>
                </a:lnTo>
                <a:lnTo>
                  <a:pt x="104" y="112"/>
                </a:lnTo>
                <a:lnTo>
                  <a:pt x="96" y="128"/>
                </a:lnTo>
                <a:lnTo>
                  <a:pt x="48" y="112"/>
                </a:lnTo>
                <a:lnTo>
                  <a:pt x="32" y="112"/>
                </a:lnTo>
                <a:lnTo>
                  <a:pt x="24" y="120"/>
                </a:lnTo>
                <a:lnTo>
                  <a:pt x="0" y="128"/>
                </a:lnTo>
                <a:lnTo>
                  <a:pt x="0" y="144"/>
                </a:lnTo>
                <a:lnTo>
                  <a:pt x="32" y="144"/>
                </a:lnTo>
                <a:lnTo>
                  <a:pt x="40" y="160"/>
                </a:lnTo>
                <a:lnTo>
                  <a:pt x="88" y="168"/>
                </a:lnTo>
                <a:lnTo>
                  <a:pt x="96" y="176"/>
                </a:lnTo>
                <a:lnTo>
                  <a:pt x="104" y="208"/>
                </a:lnTo>
                <a:lnTo>
                  <a:pt x="64" y="208"/>
                </a:lnTo>
                <a:lnTo>
                  <a:pt x="56" y="224"/>
                </a:lnTo>
                <a:lnTo>
                  <a:pt x="64" y="240"/>
                </a:lnTo>
                <a:lnTo>
                  <a:pt x="88" y="248"/>
                </a:lnTo>
                <a:lnTo>
                  <a:pt x="136" y="264"/>
                </a:lnTo>
                <a:lnTo>
                  <a:pt x="136" y="280"/>
                </a:lnTo>
                <a:lnTo>
                  <a:pt x="120" y="288"/>
                </a:lnTo>
                <a:lnTo>
                  <a:pt x="136" y="304"/>
                </a:lnTo>
                <a:lnTo>
                  <a:pt x="136" y="328"/>
                </a:lnTo>
                <a:lnTo>
                  <a:pt x="208" y="360"/>
                </a:lnTo>
                <a:lnTo>
                  <a:pt x="224" y="360"/>
                </a:lnTo>
                <a:lnTo>
                  <a:pt x="248" y="360"/>
                </a:lnTo>
                <a:lnTo>
                  <a:pt x="256" y="368"/>
                </a:lnTo>
                <a:lnTo>
                  <a:pt x="256" y="344"/>
                </a:lnTo>
                <a:lnTo>
                  <a:pt x="288" y="352"/>
                </a:lnTo>
                <a:lnTo>
                  <a:pt x="296" y="376"/>
                </a:lnTo>
                <a:lnTo>
                  <a:pt x="312" y="384"/>
                </a:lnTo>
                <a:lnTo>
                  <a:pt x="336" y="368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Freeform 21"/>
          <p:cNvSpPr/>
          <p:nvPr/>
        </p:nvSpPr>
        <p:spPr bwMode="invGray">
          <a:xfrm>
            <a:off x="3279769" y="3739849"/>
            <a:ext cx="551076" cy="535388"/>
          </a:xfrm>
          <a:custGeom>
            <a:avLst/>
            <a:gdLst>
              <a:gd name="T0" fmla="*/ 48 w 369"/>
              <a:gd name="T1" fmla="*/ 320 h 353"/>
              <a:gd name="T2" fmla="*/ 32 w 369"/>
              <a:gd name="T3" fmla="*/ 264 h 353"/>
              <a:gd name="T4" fmla="*/ 56 w 369"/>
              <a:gd name="T5" fmla="*/ 192 h 353"/>
              <a:gd name="T6" fmla="*/ 8 w 369"/>
              <a:gd name="T7" fmla="*/ 160 h 353"/>
              <a:gd name="T8" fmla="*/ 16 w 369"/>
              <a:gd name="T9" fmla="*/ 136 h 353"/>
              <a:gd name="T10" fmla="*/ 48 w 369"/>
              <a:gd name="T11" fmla="*/ 136 h 353"/>
              <a:gd name="T12" fmla="*/ 104 w 369"/>
              <a:gd name="T13" fmla="*/ 120 h 353"/>
              <a:gd name="T14" fmla="*/ 168 w 369"/>
              <a:gd name="T15" fmla="*/ 112 h 353"/>
              <a:gd name="T16" fmla="*/ 136 w 369"/>
              <a:gd name="T17" fmla="*/ 80 h 353"/>
              <a:gd name="T18" fmla="*/ 144 w 369"/>
              <a:gd name="T19" fmla="*/ 40 h 353"/>
              <a:gd name="T20" fmla="*/ 184 w 369"/>
              <a:gd name="T21" fmla="*/ 40 h 353"/>
              <a:gd name="T22" fmla="*/ 208 w 369"/>
              <a:gd name="T23" fmla="*/ 48 h 353"/>
              <a:gd name="T24" fmla="*/ 232 w 369"/>
              <a:gd name="T25" fmla="*/ 40 h 353"/>
              <a:gd name="T26" fmla="*/ 248 w 369"/>
              <a:gd name="T27" fmla="*/ 0 h 353"/>
              <a:gd name="T28" fmla="*/ 288 w 369"/>
              <a:gd name="T29" fmla="*/ 16 h 353"/>
              <a:gd name="T30" fmla="*/ 320 w 369"/>
              <a:gd name="T31" fmla="*/ 72 h 353"/>
              <a:gd name="T32" fmla="*/ 344 w 369"/>
              <a:gd name="T33" fmla="*/ 88 h 353"/>
              <a:gd name="T34" fmla="*/ 360 w 369"/>
              <a:gd name="T35" fmla="*/ 64 h 353"/>
              <a:gd name="T36" fmla="*/ 360 w 369"/>
              <a:gd name="T37" fmla="*/ 96 h 353"/>
              <a:gd name="T38" fmla="*/ 360 w 369"/>
              <a:gd name="T39" fmla="*/ 128 h 353"/>
              <a:gd name="T40" fmla="*/ 336 w 369"/>
              <a:gd name="T41" fmla="*/ 168 h 353"/>
              <a:gd name="T42" fmla="*/ 368 w 369"/>
              <a:gd name="T43" fmla="*/ 184 h 353"/>
              <a:gd name="T44" fmla="*/ 360 w 369"/>
              <a:gd name="T45" fmla="*/ 208 h 353"/>
              <a:gd name="T46" fmla="*/ 368 w 369"/>
              <a:gd name="T47" fmla="*/ 232 h 353"/>
              <a:gd name="T48" fmla="*/ 344 w 369"/>
              <a:gd name="T49" fmla="*/ 256 h 353"/>
              <a:gd name="T50" fmla="*/ 344 w 369"/>
              <a:gd name="T51" fmla="*/ 280 h 353"/>
              <a:gd name="T52" fmla="*/ 312 w 369"/>
              <a:gd name="T53" fmla="*/ 288 h 353"/>
              <a:gd name="T54" fmla="*/ 272 w 369"/>
              <a:gd name="T55" fmla="*/ 312 h 353"/>
              <a:gd name="T56" fmla="*/ 232 w 369"/>
              <a:gd name="T57" fmla="*/ 304 h 353"/>
              <a:gd name="T58" fmla="*/ 208 w 369"/>
              <a:gd name="T59" fmla="*/ 288 h 353"/>
              <a:gd name="T60" fmla="*/ 192 w 369"/>
              <a:gd name="T61" fmla="*/ 304 h 353"/>
              <a:gd name="T62" fmla="*/ 144 w 369"/>
              <a:gd name="T63" fmla="*/ 352 h 353"/>
              <a:gd name="T64" fmla="*/ 80 w 369"/>
              <a:gd name="T65" fmla="*/ 3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9" h="353">
                <a:moveTo>
                  <a:pt x="48" y="344"/>
                </a:moveTo>
                <a:lnTo>
                  <a:pt x="48" y="320"/>
                </a:lnTo>
                <a:lnTo>
                  <a:pt x="64" y="296"/>
                </a:lnTo>
                <a:lnTo>
                  <a:pt x="32" y="264"/>
                </a:lnTo>
                <a:lnTo>
                  <a:pt x="56" y="224"/>
                </a:lnTo>
                <a:lnTo>
                  <a:pt x="56" y="192"/>
                </a:lnTo>
                <a:lnTo>
                  <a:pt x="8" y="200"/>
                </a:lnTo>
                <a:lnTo>
                  <a:pt x="8" y="160"/>
                </a:lnTo>
                <a:lnTo>
                  <a:pt x="0" y="152"/>
                </a:lnTo>
                <a:lnTo>
                  <a:pt x="16" y="136"/>
                </a:lnTo>
                <a:lnTo>
                  <a:pt x="32" y="144"/>
                </a:lnTo>
                <a:lnTo>
                  <a:pt x="48" y="136"/>
                </a:lnTo>
                <a:lnTo>
                  <a:pt x="96" y="136"/>
                </a:lnTo>
                <a:lnTo>
                  <a:pt x="104" y="120"/>
                </a:lnTo>
                <a:lnTo>
                  <a:pt x="112" y="112"/>
                </a:lnTo>
                <a:lnTo>
                  <a:pt x="168" y="112"/>
                </a:lnTo>
                <a:lnTo>
                  <a:pt x="160" y="80"/>
                </a:lnTo>
                <a:lnTo>
                  <a:pt x="136" y="80"/>
                </a:lnTo>
                <a:lnTo>
                  <a:pt x="128" y="56"/>
                </a:lnTo>
                <a:lnTo>
                  <a:pt x="144" y="40"/>
                </a:lnTo>
                <a:lnTo>
                  <a:pt x="168" y="48"/>
                </a:lnTo>
                <a:lnTo>
                  <a:pt x="184" y="40"/>
                </a:lnTo>
                <a:lnTo>
                  <a:pt x="192" y="56"/>
                </a:lnTo>
                <a:lnTo>
                  <a:pt x="208" y="48"/>
                </a:lnTo>
                <a:lnTo>
                  <a:pt x="208" y="24"/>
                </a:lnTo>
                <a:lnTo>
                  <a:pt x="232" y="40"/>
                </a:lnTo>
                <a:lnTo>
                  <a:pt x="240" y="8"/>
                </a:lnTo>
                <a:lnTo>
                  <a:pt x="248" y="0"/>
                </a:lnTo>
                <a:lnTo>
                  <a:pt x="264" y="16"/>
                </a:lnTo>
                <a:lnTo>
                  <a:pt x="288" y="16"/>
                </a:lnTo>
                <a:lnTo>
                  <a:pt x="312" y="72"/>
                </a:lnTo>
                <a:lnTo>
                  <a:pt x="320" y="72"/>
                </a:lnTo>
                <a:lnTo>
                  <a:pt x="328" y="88"/>
                </a:lnTo>
                <a:lnTo>
                  <a:pt x="344" y="88"/>
                </a:lnTo>
                <a:lnTo>
                  <a:pt x="352" y="72"/>
                </a:lnTo>
                <a:lnTo>
                  <a:pt x="360" y="64"/>
                </a:lnTo>
                <a:lnTo>
                  <a:pt x="368" y="88"/>
                </a:lnTo>
                <a:lnTo>
                  <a:pt x="360" y="96"/>
                </a:lnTo>
                <a:lnTo>
                  <a:pt x="360" y="112"/>
                </a:lnTo>
                <a:lnTo>
                  <a:pt x="360" y="128"/>
                </a:lnTo>
                <a:lnTo>
                  <a:pt x="336" y="152"/>
                </a:lnTo>
                <a:lnTo>
                  <a:pt x="336" y="168"/>
                </a:lnTo>
                <a:lnTo>
                  <a:pt x="360" y="168"/>
                </a:lnTo>
                <a:lnTo>
                  <a:pt x="368" y="184"/>
                </a:lnTo>
                <a:lnTo>
                  <a:pt x="360" y="192"/>
                </a:lnTo>
                <a:lnTo>
                  <a:pt x="360" y="208"/>
                </a:lnTo>
                <a:lnTo>
                  <a:pt x="360" y="232"/>
                </a:lnTo>
                <a:lnTo>
                  <a:pt x="368" y="232"/>
                </a:lnTo>
                <a:lnTo>
                  <a:pt x="368" y="248"/>
                </a:lnTo>
                <a:lnTo>
                  <a:pt x="344" y="256"/>
                </a:lnTo>
                <a:lnTo>
                  <a:pt x="344" y="272"/>
                </a:lnTo>
                <a:lnTo>
                  <a:pt x="344" y="280"/>
                </a:lnTo>
                <a:lnTo>
                  <a:pt x="320" y="272"/>
                </a:lnTo>
                <a:lnTo>
                  <a:pt x="312" y="288"/>
                </a:lnTo>
                <a:lnTo>
                  <a:pt x="280" y="288"/>
                </a:lnTo>
                <a:lnTo>
                  <a:pt x="272" y="312"/>
                </a:lnTo>
                <a:lnTo>
                  <a:pt x="248" y="320"/>
                </a:lnTo>
                <a:lnTo>
                  <a:pt x="232" y="304"/>
                </a:lnTo>
                <a:lnTo>
                  <a:pt x="224" y="280"/>
                </a:lnTo>
                <a:lnTo>
                  <a:pt x="208" y="288"/>
                </a:lnTo>
                <a:lnTo>
                  <a:pt x="208" y="304"/>
                </a:lnTo>
                <a:lnTo>
                  <a:pt x="192" y="304"/>
                </a:lnTo>
                <a:lnTo>
                  <a:pt x="152" y="328"/>
                </a:lnTo>
                <a:lnTo>
                  <a:pt x="144" y="352"/>
                </a:lnTo>
                <a:lnTo>
                  <a:pt x="96" y="328"/>
                </a:lnTo>
                <a:lnTo>
                  <a:pt x="80" y="328"/>
                </a:lnTo>
                <a:lnTo>
                  <a:pt x="48" y="344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6" name="Freeform 22"/>
          <p:cNvSpPr/>
          <p:nvPr/>
        </p:nvSpPr>
        <p:spPr bwMode="invGray">
          <a:xfrm>
            <a:off x="2657629" y="3702976"/>
            <a:ext cx="848738" cy="933612"/>
          </a:xfrm>
          <a:custGeom>
            <a:avLst/>
            <a:gdLst>
              <a:gd name="T0" fmla="*/ 528 w 569"/>
              <a:gd name="T1" fmla="*/ 448 h 617"/>
              <a:gd name="T2" fmla="*/ 560 w 569"/>
              <a:gd name="T3" fmla="*/ 416 h 617"/>
              <a:gd name="T4" fmla="*/ 528 w 569"/>
              <a:gd name="T5" fmla="*/ 408 h 617"/>
              <a:gd name="T6" fmla="*/ 496 w 569"/>
              <a:gd name="T7" fmla="*/ 384 h 617"/>
              <a:gd name="T8" fmla="*/ 464 w 569"/>
              <a:gd name="T9" fmla="*/ 360 h 617"/>
              <a:gd name="T10" fmla="*/ 480 w 569"/>
              <a:gd name="T11" fmla="*/ 320 h 617"/>
              <a:gd name="T12" fmla="*/ 472 w 569"/>
              <a:gd name="T13" fmla="*/ 248 h 617"/>
              <a:gd name="T14" fmla="*/ 424 w 569"/>
              <a:gd name="T15" fmla="*/ 224 h 617"/>
              <a:gd name="T16" fmla="*/ 416 w 569"/>
              <a:gd name="T17" fmla="*/ 176 h 617"/>
              <a:gd name="T18" fmla="*/ 448 w 569"/>
              <a:gd name="T19" fmla="*/ 168 h 617"/>
              <a:gd name="T20" fmla="*/ 512 w 569"/>
              <a:gd name="T21" fmla="*/ 160 h 617"/>
              <a:gd name="T22" fmla="*/ 512 w 569"/>
              <a:gd name="T23" fmla="*/ 112 h 617"/>
              <a:gd name="T24" fmla="*/ 464 w 569"/>
              <a:gd name="T25" fmla="*/ 112 h 617"/>
              <a:gd name="T26" fmla="*/ 432 w 569"/>
              <a:gd name="T27" fmla="*/ 64 h 617"/>
              <a:gd name="T28" fmla="*/ 408 w 569"/>
              <a:gd name="T29" fmla="*/ 96 h 617"/>
              <a:gd name="T30" fmla="*/ 384 w 569"/>
              <a:gd name="T31" fmla="*/ 144 h 617"/>
              <a:gd name="T32" fmla="*/ 368 w 569"/>
              <a:gd name="T33" fmla="*/ 240 h 617"/>
              <a:gd name="T34" fmla="*/ 336 w 569"/>
              <a:gd name="T35" fmla="*/ 224 h 617"/>
              <a:gd name="T36" fmla="*/ 288 w 569"/>
              <a:gd name="T37" fmla="*/ 240 h 617"/>
              <a:gd name="T38" fmla="*/ 272 w 569"/>
              <a:gd name="T39" fmla="*/ 224 h 617"/>
              <a:gd name="T40" fmla="*/ 232 w 569"/>
              <a:gd name="T41" fmla="*/ 104 h 617"/>
              <a:gd name="T42" fmla="*/ 216 w 569"/>
              <a:gd name="T43" fmla="*/ 112 h 617"/>
              <a:gd name="T44" fmla="*/ 208 w 569"/>
              <a:gd name="T45" fmla="*/ 72 h 617"/>
              <a:gd name="T46" fmla="*/ 160 w 569"/>
              <a:gd name="T47" fmla="*/ 40 h 617"/>
              <a:gd name="T48" fmla="*/ 136 w 569"/>
              <a:gd name="T49" fmla="*/ 80 h 617"/>
              <a:gd name="T50" fmla="*/ 136 w 569"/>
              <a:gd name="T51" fmla="*/ 0 h 617"/>
              <a:gd name="T52" fmla="*/ 112 w 569"/>
              <a:gd name="T53" fmla="*/ 0 h 617"/>
              <a:gd name="T54" fmla="*/ 96 w 569"/>
              <a:gd name="T55" fmla="*/ 32 h 617"/>
              <a:gd name="T56" fmla="*/ 88 w 569"/>
              <a:gd name="T57" fmla="*/ 64 h 617"/>
              <a:gd name="T58" fmla="*/ 80 w 569"/>
              <a:gd name="T59" fmla="*/ 96 h 617"/>
              <a:gd name="T60" fmla="*/ 104 w 569"/>
              <a:gd name="T61" fmla="*/ 112 h 617"/>
              <a:gd name="T62" fmla="*/ 88 w 569"/>
              <a:gd name="T63" fmla="*/ 240 h 617"/>
              <a:gd name="T64" fmla="*/ 24 w 569"/>
              <a:gd name="T65" fmla="*/ 280 h 617"/>
              <a:gd name="T66" fmla="*/ 8 w 569"/>
              <a:gd name="T67" fmla="*/ 312 h 617"/>
              <a:gd name="T68" fmla="*/ 0 w 569"/>
              <a:gd name="T69" fmla="*/ 376 h 617"/>
              <a:gd name="T70" fmla="*/ 48 w 569"/>
              <a:gd name="T71" fmla="*/ 368 h 617"/>
              <a:gd name="T72" fmla="*/ 80 w 569"/>
              <a:gd name="T73" fmla="*/ 392 h 617"/>
              <a:gd name="T74" fmla="*/ 88 w 569"/>
              <a:gd name="T75" fmla="*/ 408 h 617"/>
              <a:gd name="T76" fmla="*/ 96 w 569"/>
              <a:gd name="T77" fmla="*/ 448 h 617"/>
              <a:gd name="T78" fmla="*/ 120 w 569"/>
              <a:gd name="T79" fmla="*/ 464 h 617"/>
              <a:gd name="T80" fmla="*/ 112 w 569"/>
              <a:gd name="T81" fmla="*/ 504 h 617"/>
              <a:gd name="T82" fmla="*/ 104 w 569"/>
              <a:gd name="T83" fmla="*/ 528 h 617"/>
              <a:gd name="T84" fmla="*/ 144 w 569"/>
              <a:gd name="T85" fmla="*/ 560 h 617"/>
              <a:gd name="T86" fmla="*/ 200 w 569"/>
              <a:gd name="T87" fmla="*/ 576 h 617"/>
              <a:gd name="T88" fmla="*/ 224 w 569"/>
              <a:gd name="T89" fmla="*/ 568 h 617"/>
              <a:gd name="T90" fmla="*/ 232 w 569"/>
              <a:gd name="T91" fmla="*/ 600 h 617"/>
              <a:gd name="T92" fmla="*/ 264 w 569"/>
              <a:gd name="T93" fmla="*/ 592 h 617"/>
              <a:gd name="T94" fmla="*/ 272 w 569"/>
              <a:gd name="T95" fmla="*/ 512 h 617"/>
              <a:gd name="T96" fmla="*/ 328 w 569"/>
              <a:gd name="T97" fmla="*/ 504 h 617"/>
              <a:gd name="T98" fmla="*/ 352 w 569"/>
              <a:gd name="T99" fmla="*/ 512 h 617"/>
              <a:gd name="T100" fmla="*/ 384 w 569"/>
              <a:gd name="T101" fmla="*/ 512 h 617"/>
              <a:gd name="T102" fmla="*/ 416 w 569"/>
              <a:gd name="T103" fmla="*/ 520 h 617"/>
              <a:gd name="T104" fmla="*/ 440 w 569"/>
              <a:gd name="T105" fmla="*/ 504 h 617"/>
              <a:gd name="T106" fmla="*/ 488 w 569"/>
              <a:gd name="T107" fmla="*/ 472 h 617"/>
              <a:gd name="T108" fmla="*/ 520 w 569"/>
              <a:gd name="T109" fmla="*/ 464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69" h="617">
                <a:moveTo>
                  <a:pt x="520" y="464"/>
                </a:moveTo>
                <a:lnTo>
                  <a:pt x="528" y="448"/>
                </a:lnTo>
                <a:lnTo>
                  <a:pt x="568" y="448"/>
                </a:lnTo>
                <a:lnTo>
                  <a:pt x="560" y="416"/>
                </a:lnTo>
                <a:lnTo>
                  <a:pt x="552" y="400"/>
                </a:lnTo>
                <a:lnTo>
                  <a:pt x="528" y="408"/>
                </a:lnTo>
                <a:lnTo>
                  <a:pt x="504" y="400"/>
                </a:lnTo>
                <a:lnTo>
                  <a:pt x="496" y="384"/>
                </a:lnTo>
                <a:lnTo>
                  <a:pt x="464" y="384"/>
                </a:lnTo>
                <a:lnTo>
                  <a:pt x="464" y="360"/>
                </a:lnTo>
                <a:lnTo>
                  <a:pt x="464" y="344"/>
                </a:lnTo>
                <a:lnTo>
                  <a:pt x="480" y="320"/>
                </a:lnTo>
                <a:lnTo>
                  <a:pt x="448" y="288"/>
                </a:lnTo>
                <a:lnTo>
                  <a:pt x="472" y="248"/>
                </a:lnTo>
                <a:lnTo>
                  <a:pt x="472" y="216"/>
                </a:lnTo>
                <a:lnTo>
                  <a:pt x="424" y="224"/>
                </a:lnTo>
                <a:lnTo>
                  <a:pt x="424" y="184"/>
                </a:lnTo>
                <a:lnTo>
                  <a:pt x="416" y="176"/>
                </a:lnTo>
                <a:lnTo>
                  <a:pt x="432" y="160"/>
                </a:lnTo>
                <a:lnTo>
                  <a:pt x="448" y="168"/>
                </a:lnTo>
                <a:lnTo>
                  <a:pt x="464" y="152"/>
                </a:lnTo>
                <a:lnTo>
                  <a:pt x="512" y="160"/>
                </a:lnTo>
                <a:lnTo>
                  <a:pt x="528" y="136"/>
                </a:lnTo>
                <a:lnTo>
                  <a:pt x="512" y="112"/>
                </a:lnTo>
                <a:lnTo>
                  <a:pt x="488" y="128"/>
                </a:lnTo>
                <a:lnTo>
                  <a:pt x="464" y="112"/>
                </a:lnTo>
                <a:lnTo>
                  <a:pt x="464" y="64"/>
                </a:lnTo>
                <a:lnTo>
                  <a:pt x="432" y="64"/>
                </a:lnTo>
                <a:lnTo>
                  <a:pt x="424" y="96"/>
                </a:lnTo>
                <a:lnTo>
                  <a:pt x="408" y="96"/>
                </a:lnTo>
                <a:lnTo>
                  <a:pt x="408" y="120"/>
                </a:lnTo>
                <a:lnTo>
                  <a:pt x="384" y="144"/>
                </a:lnTo>
                <a:lnTo>
                  <a:pt x="368" y="144"/>
                </a:lnTo>
                <a:lnTo>
                  <a:pt x="368" y="240"/>
                </a:lnTo>
                <a:lnTo>
                  <a:pt x="344" y="240"/>
                </a:lnTo>
                <a:lnTo>
                  <a:pt x="336" y="224"/>
                </a:lnTo>
                <a:lnTo>
                  <a:pt x="320" y="240"/>
                </a:lnTo>
                <a:lnTo>
                  <a:pt x="288" y="240"/>
                </a:lnTo>
                <a:lnTo>
                  <a:pt x="288" y="232"/>
                </a:lnTo>
                <a:lnTo>
                  <a:pt x="272" y="224"/>
                </a:lnTo>
                <a:lnTo>
                  <a:pt x="272" y="192"/>
                </a:lnTo>
                <a:lnTo>
                  <a:pt x="232" y="104"/>
                </a:lnTo>
                <a:lnTo>
                  <a:pt x="216" y="104"/>
                </a:lnTo>
                <a:lnTo>
                  <a:pt x="216" y="112"/>
                </a:lnTo>
                <a:lnTo>
                  <a:pt x="200" y="88"/>
                </a:lnTo>
                <a:lnTo>
                  <a:pt x="208" y="72"/>
                </a:lnTo>
                <a:lnTo>
                  <a:pt x="176" y="32"/>
                </a:lnTo>
                <a:lnTo>
                  <a:pt x="160" y="40"/>
                </a:lnTo>
                <a:lnTo>
                  <a:pt x="152" y="80"/>
                </a:lnTo>
                <a:lnTo>
                  <a:pt x="136" y="80"/>
                </a:lnTo>
                <a:lnTo>
                  <a:pt x="136" y="64"/>
                </a:lnTo>
                <a:lnTo>
                  <a:pt x="136" y="0"/>
                </a:lnTo>
                <a:lnTo>
                  <a:pt x="120" y="16"/>
                </a:lnTo>
                <a:lnTo>
                  <a:pt x="112" y="0"/>
                </a:lnTo>
                <a:lnTo>
                  <a:pt x="96" y="16"/>
                </a:lnTo>
                <a:lnTo>
                  <a:pt x="96" y="32"/>
                </a:lnTo>
                <a:lnTo>
                  <a:pt x="104" y="64"/>
                </a:lnTo>
                <a:lnTo>
                  <a:pt x="88" y="64"/>
                </a:lnTo>
                <a:lnTo>
                  <a:pt x="72" y="64"/>
                </a:lnTo>
                <a:lnTo>
                  <a:pt x="80" y="96"/>
                </a:lnTo>
                <a:lnTo>
                  <a:pt x="80" y="112"/>
                </a:lnTo>
                <a:lnTo>
                  <a:pt x="104" y="112"/>
                </a:lnTo>
                <a:lnTo>
                  <a:pt x="104" y="168"/>
                </a:lnTo>
                <a:lnTo>
                  <a:pt x="88" y="240"/>
                </a:lnTo>
                <a:lnTo>
                  <a:pt x="40" y="272"/>
                </a:lnTo>
                <a:lnTo>
                  <a:pt x="24" y="280"/>
                </a:lnTo>
                <a:lnTo>
                  <a:pt x="16" y="288"/>
                </a:lnTo>
                <a:lnTo>
                  <a:pt x="8" y="312"/>
                </a:lnTo>
                <a:lnTo>
                  <a:pt x="8" y="360"/>
                </a:lnTo>
                <a:lnTo>
                  <a:pt x="0" y="376"/>
                </a:lnTo>
                <a:lnTo>
                  <a:pt x="32" y="376"/>
                </a:lnTo>
                <a:lnTo>
                  <a:pt x="48" y="368"/>
                </a:lnTo>
                <a:lnTo>
                  <a:pt x="88" y="376"/>
                </a:lnTo>
                <a:lnTo>
                  <a:pt x="80" y="392"/>
                </a:lnTo>
                <a:lnTo>
                  <a:pt x="72" y="392"/>
                </a:lnTo>
                <a:lnTo>
                  <a:pt x="88" y="408"/>
                </a:lnTo>
                <a:lnTo>
                  <a:pt x="80" y="432"/>
                </a:lnTo>
                <a:lnTo>
                  <a:pt x="96" y="448"/>
                </a:lnTo>
                <a:lnTo>
                  <a:pt x="120" y="448"/>
                </a:lnTo>
                <a:lnTo>
                  <a:pt x="120" y="464"/>
                </a:lnTo>
                <a:lnTo>
                  <a:pt x="112" y="472"/>
                </a:lnTo>
                <a:lnTo>
                  <a:pt x="112" y="504"/>
                </a:lnTo>
                <a:lnTo>
                  <a:pt x="96" y="504"/>
                </a:lnTo>
                <a:lnTo>
                  <a:pt x="104" y="528"/>
                </a:lnTo>
                <a:lnTo>
                  <a:pt x="144" y="528"/>
                </a:lnTo>
                <a:lnTo>
                  <a:pt x="144" y="560"/>
                </a:lnTo>
                <a:lnTo>
                  <a:pt x="160" y="568"/>
                </a:lnTo>
                <a:lnTo>
                  <a:pt x="200" y="576"/>
                </a:lnTo>
                <a:lnTo>
                  <a:pt x="216" y="560"/>
                </a:lnTo>
                <a:lnTo>
                  <a:pt x="224" y="568"/>
                </a:lnTo>
                <a:lnTo>
                  <a:pt x="216" y="592"/>
                </a:lnTo>
                <a:lnTo>
                  <a:pt x="232" y="600"/>
                </a:lnTo>
                <a:lnTo>
                  <a:pt x="264" y="616"/>
                </a:lnTo>
                <a:lnTo>
                  <a:pt x="264" y="592"/>
                </a:lnTo>
                <a:lnTo>
                  <a:pt x="264" y="520"/>
                </a:lnTo>
                <a:lnTo>
                  <a:pt x="272" y="512"/>
                </a:lnTo>
                <a:lnTo>
                  <a:pt x="320" y="512"/>
                </a:lnTo>
                <a:lnTo>
                  <a:pt x="328" y="504"/>
                </a:lnTo>
                <a:lnTo>
                  <a:pt x="344" y="504"/>
                </a:lnTo>
                <a:lnTo>
                  <a:pt x="352" y="512"/>
                </a:lnTo>
                <a:lnTo>
                  <a:pt x="376" y="504"/>
                </a:lnTo>
                <a:lnTo>
                  <a:pt x="384" y="512"/>
                </a:lnTo>
                <a:lnTo>
                  <a:pt x="392" y="504"/>
                </a:lnTo>
                <a:lnTo>
                  <a:pt x="416" y="520"/>
                </a:lnTo>
                <a:lnTo>
                  <a:pt x="416" y="504"/>
                </a:lnTo>
                <a:lnTo>
                  <a:pt x="440" y="504"/>
                </a:lnTo>
                <a:lnTo>
                  <a:pt x="480" y="496"/>
                </a:lnTo>
                <a:lnTo>
                  <a:pt x="488" y="472"/>
                </a:lnTo>
                <a:lnTo>
                  <a:pt x="504" y="464"/>
                </a:lnTo>
                <a:lnTo>
                  <a:pt x="520" y="464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Freeform 23"/>
          <p:cNvSpPr/>
          <p:nvPr/>
        </p:nvSpPr>
        <p:spPr bwMode="invGray">
          <a:xfrm>
            <a:off x="1072783" y="2624825"/>
            <a:ext cx="1804741" cy="1187293"/>
          </a:xfrm>
          <a:custGeom>
            <a:avLst/>
            <a:gdLst>
              <a:gd name="T0" fmla="*/ 1184 w 1209"/>
              <a:gd name="T1" fmla="*/ 728 h 785"/>
              <a:gd name="T2" fmla="*/ 1160 w 1209"/>
              <a:gd name="T3" fmla="*/ 728 h 785"/>
              <a:gd name="T4" fmla="*/ 1160 w 1209"/>
              <a:gd name="T5" fmla="*/ 784 h 785"/>
              <a:gd name="T6" fmla="*/ 1112 w 1209"/>
              <a:gd name="T7" fmla="*/ 760 h 785"/>
              <a:gd name="T8" fmla="*/ 1088 w 1209"/>
              <a:gd name="T9" fmla="*/ 752 h 785"/>
              <a:gd name="T10" fmla="*/ 1024 w 1209"/>
              <a:gd name="T11" fmla="*/ 720 h 785"/>
              <a:gd name="T12" fmla="*/ 1040 w 1209"/>
              <a:gd name="T13" fmla="*/ 696 h 785"/>
              <a:gd name="T14" fmla="*/ 1032 w 1209"/>
              <a:gd name="T15" fmla="*/ 680 h 785"/>
              <a:gd name="T16" fmla="*/ 1000 w 1209"/>
              <a:gd name="T17" fmla="*/ 664 h 785"/>
              <a:gd name="T18" fmla="*/ 976 w 1209"/>
              <a:gd name="T19" fmla="*/ 680 h 785"/>
              <a:gd name="T20" fmla="*/ 928 w 1209"/>
              <a:gd name="T21" fmla="*/ 648 h 785"/>
              <a:gd name="T22" fmla="*/ 832 w 1209"/>
              <a:gd name="T23" fmla="*/ 696 h 785"/>
              <a:gd name="T24" fmla="*/ 808 w 1209"/>
              <a:gd name="T25" fmla="*/ 720 h 785"/>
              <a:gd name="T26" fmla="*/ 728 w 1209"/>
              <a:gd name="T27" fmla="*/ 736 h 785"/>
              <a:gd name="T28" fmla="*/ 656 w 1209"/>
              <a:gd name="T29" fmla="*/ 712 h 785"/>
              <a:gd name="T30" fmla="*/ 632 w 1209"/>
              <a:gd name="T31" fmla="*/ 680 h 785"/>
              <a:gd name="T32" fmla="*/ 584 w 1209"/>
              <a:gd name="T33" fmla="*/ 704 h 785"/>
              <a:gd name="T34" fmla="*/ 536 w 1209"/>
              <a:gd name="T35" fmla="*/ 728 h 785"/>
              <a:gd name="T36" fmla="*/ 456 w 1209"/>
              <a:gd name="T37" fmla="*/ 672 h 785"/>
              <a:gd name="T38" fmla="*/ 408 w 1209"/>
              <a:gd name="T39" fmla="*/ 640 h 785"/>
              <a:gd name="T40" fmla="*/ 360 w 1209"/>
              <a:gd name="T41" fmla="*/ 624 h 785"/>
              <a:gd name="T42" fmla="*/ 320 w 1209"/>
              <a:gd name="T43" fmla="*/ 592 h 785"/>
              <a:gd name="T44" fmla="*/ 272 w 1209"/>
              <a:gd name="T45" fmla="*/ 520 h 785"/>
              <a:gd name="T46" fmla="*/ 248 w 1209"/>
              <a:gd name="T47" fmla="*/ 512 h 785"/>
              <a:gd name="T48" fmla="*/ 208 w 1209"/>
              <a:gd name="T49" fmla="*/ 456 h 785"/>
              <a:gd name="T50" fmla="*/ 160 w 1209"/>
              <a:gd name="T51" fmla="*/ 384 h 785"/>
              <a:gd name="T52" fmla="*/ 120 w 1209"/>
              <a:gd name="T53" fmla="*/ 408 h 785"/>
              <a:gd name="T54" fmla="*/ 64 w 1209"/>
              <a:gd name="T55" fmla="*/ 328 h 785"/>
              <a:gd name="T56" fmla="*/ 32 w 1209"/>
              <a:gd name="T57" fmla="*/ 272 h 785"/>
              <a:gd name="T58" fmla="*/ 0 w 1209"/>
              <a:gd name="T59" fmla="*/ 256 h 785"/>
              <a:gd name="T60" fmla="*/ 16 w 1209"/>
              <a:gd name="T61" fmla="*/ 176 h 785"/>
              <a:gd name="T62" fmla="*/ 48 w 1209"/>
              <a:gd name="T63" fmla="*/ 192 h 785"/>
              <a:gd name="T64" fmla="*/ 80 w 1209"/>
              <a:gd name="T65" fmla="*/ 184 h 785"/>
              <a:gd name="T66" fmla="*/ 80 w 1209"/>
              <a:gd name="T67" fmla="*/ 128 h 785"/>
              <a:gd name="T68" fmla="*/ 56 w 1209"/>
              <a:gd name="T69" fmla="*/ 96 h 785"/>
              <a:gd name="T70" fmla="*/ 80 w 1209"/>
              <a:gd name="T71" fmla="*/ 48 h 785"/>
              <a:gd name="T72" fmla="*/ 152 w 1209"/>
              <a:gd name="T73" fmla="*/ 40 h 785"/>
              <a:gd name="T74" fmla="*/ 208 w 1209"/>
              <a:gd name="T75" fmla="*/ 8 h 785"/>
              <a:gd name="T76" fmla="*/ 288 w 1209"/>
              <a:gd name="T77" fmla="*/ 16 h 785"/>
              <a:gd name="T78" fmla="*/ 344 w 1209"/>
              <a:gd name="T79" fmla="*/ 56 h 785"/>
              <a:gd name="T80" fmla="*/ 432 w 1209"/>
              <a:gd name="T81" fmla="*/ 56 h 785"/>
              <a:gd name="T82" fmla="*/ 528 w 1209"/>
              <a:gd name="T83" fmla="*/ 40 h 785"/>
              <a:gd name="T84" fmla="*/ 664 w 1209"/>
              <a:gd name="T85" fmla="*/ 56 h 785"/>
              <a:gd name="T86" fmla="*/ 712 w 1209"/>
              <a:gd name="T87" fmla="*/ 72 h 785"/>
              <a:gd name="T88" fmla="*/ 704 w 1209"/>
              <a:gd name="T89" fmla="*/ 96 h 785"/>
              <a:gd name="T90" fmla="*/ 728 w 1209"/>
              <a:gd name="T91" fmla="*/ 136 h 785"/>
              <a:gd name="T92" fmla="*/ 712 w 1209"/>
              <a:gd name="T93" fmla="*/ 184 h 785"/>
              <a:gd name="T94" fmla="*/ 696 w 1209"/>
              <a:gd name="T95" fmla="*/ 248 h 785"/>
              <a:gd name="T96" fmla="*/ 736 w 1209"/>
              <a:gd name="T97" fmla="*/ 320 h 785"/>
              <a:gd name="T98" fmla="*/ 832 w 1209"/>
              <a:gd name="T99" fmla="*/ 368 h 785"/>
              <a:gd name="T100" fmla="*/ 936 w 1209"/>
              <a:gd name="T101" fmla="*/ 416 h 785"/>
              <a:gd name="T102" fmla="*/ 992 w 1209"/>
              <a:gd name="T103" fmla="*/ 424 h 785"/>
              <a:gd name="T104" fmla="*/ 1008 w 1209"/>
              <a:gd name="T105" fmla="*/ 480 h 785"/>
              <a:gd name="T106" fmla="*/ 1040 w 1209"/>
              <a:gd name="T107" fmla="*/ 496 h 785"/>
              <a:gd name="T108" fmla="*/ 1056 w 1209"/>
              <a:gd name="T109" fmla="*/ 472 h 785"/>
              <a:gd name="T110" fmla="*/ 1080 w 1209"/>
              <a:gd name="T111" fmla="*/ 480 h 785"/>
              <a:gd name="T112" fmla="*/ 1096 w 1209"/>
              <a:gd name="T113" fmla="*/ 464 h 785"/>
              <a:gd name="T114" fmla="*/ 1136 w 1209"/>
              <a:gd name="T115" fmla="*/ 440 h 785"/>
              <a:gd name="T116" fmla="*/ 1176 w 1209"/>
              <a:gd name="T117" fmla="*/ 456 h 785"/>
              <a:gd name="T118" fmla="*/ 1208 w 1209"/>
              <a:gd name="T119" fmla="*/ 536 h 785"/>
              <a:gd name="T120" fmla="*/ 1208 w 1209"/>
              <a:gd name="T121" fmla="*/ 576 h 785"/>
              <a:gd name="T122" fmla="*/ 1200 w 1209"/>
              <a:gd name="T123" fmla="*/ 712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9" h="785">
                <a:moveTo>
                  <a:pt x="1200" y="712"/>
                </a:moveTo>
                <a:lnTo>
                  <a:pt x="1184" y="728"/>
                </a:lnTo>
                <a:lnTo>
                  <a:pt x="1176" y="712"/>
                </a:lnTo>
                <a:lnTo>
                  <a:pt x="1160" y="728"/>
                </a:lnTo>
                <a:lnTo>
                  <a:pt x="1168" y="776"/>
                </a:lnTo>
                <a:lnTo>
                  <a:pt x="1160" y="784"/>
                </a:lnTo>
                <a:lnTo>
                  <a:pt x="1136" y="776"/>
                </a:lnTo>
                <a:lnTo>
                  <a:pt x="1112" y="760"/>
                </a:lnTo>
                <a:lnTo>
                  <a:pt x="1112" y="744"/>
                </a:lnTo>
                <a:lnTo>
                  <a:pt x="1088" y="752"/>
                </a:lnTo>
                <a:lnTo>
                  <a:pt x="1024" y="728"/>
                </a:lnTo>
                <a:lnTo>
                  <a:pt x="1024" y="720"/>
                </a:lnTo>
                <a:lnTo>
                  <a:pt x="1040" y="712"/>
                </a:lnTo>
                <a:lnTo>
                  <a:pt x="1040" y="696"/>
                </a:lnTo>
                <a:lnTo>
                  <a:pt x="1024" y="688"/>
                </a:lnTo>
                <a:lnTo>
                  <a:pt x="1032" y="680"/>
                </a:lnTo>
                <a:lnTo>
                  <a:pt x="1016" y="656"/>
                </a:lnTo>
                <a:lnTo>
                  <a:pt x="1000" y="664"/>
                </a:lnTo>
                <a:lnTo>
                  <a:pt x="984" y="672"/>
                </a:lnTo>
                <a:lnTo>
                  <a:pt x="976" y="680"/>
                </a:lnTo>
                <a:lnTo>
                  <a:pt x="960" y="680"/>
                </a:lnTo>
                <a:lnTo>
                  <a:pt x="928" y="648"/>
                </a:lnTo>
                <a:lnTo>
                  <a:pt x="864" y="696"/>
                </a:lnTo>
                <a:lnTo>
                  <a:pt x="832" y="696"/>
                </a:lnTo>
                <a:lnTo>
                  <a:pt x="824" y="720"/>
                </a:lnTo>
                <a:lnTo>
                  <a:pt x="808" y="720"/>
                </a:lnTo>
                <a:lnTo>
                  <a:pt x="760" y="744"/>
                </a:lnTo>
                <a:lnTo>
                  <a:pt x="728" y="736"/>
                </a:lnTo>
                <a:lnTo>
                  <a:pt x="712" y="712"/>
                </a:lnTo>
                <a:lnTo>
                  <a:pt x="656" y="712"/>
                </a:lnTo>
                <a:lnTo>
                  <a:pt x="664" y="688"/>
                </a:lnTo>
                <a:lnTo>
                  <a:pt x="632" y="680"/>
                </a:lnTo>
                <a:lnTo>
                  <a:pt x="600" y="680"/>
                </a:lnTo>
                <a:lnTo>
                  <a:pt x="584" y="704"/>
                </a:lnTo>
                <a:lnTo>
                  <a:pt x="552" y="728"/>
                </a:lnTo>
                <a:lnTo>
                  <a:pt x="536" y="728"/>
                </a:lnTo>
                <a:lnTo>
                  <a:pt x="544" y="680"/>
                </a:lnTo>
                <a:lnTo>
                  <a:pt x="456" y="672"/>
                </a:lnTo>
                <a:lnTo>
                  <a:pt x="424" y="640"/>
                </a:lnTo>
                <a:lnTo>
                  <a:pt x="408" y="640"/>
                </a:lnTo>
                <a:lnTo>
                  <a:pt x="392" y="648"/>
                </a:lnTo>
                <a:lnTo>
                  <a:pt x="360" y="624"/>
                </a:lnTo>
                <a:lnTo>
                  <a:pt x="336" y="600"/>
                </a:lnTo>
                <a:lnTo>
                  <a:pt x="320" y="592"/>
                </a:lnTo>
                <a:lnTo>
                  <a:pt x="280" y="544"/>
                </a:lnTo>
                <a:lnTo>
                  <a:pt x="272" y="520"/>
                </a:lnTo>
                <a:lnTo>
                  <a:pt x="264" y="512"/>
                </a:lnTo>
                <a:lnTo>
                  <a:pt x="248" y="512"/>
                </a:lnTo>
                <a:lnTo>
                  <a:pt x="224" y="464"/>
                </a:lnTo>
                <a:lnTo>
                  <a:pt x="208" y="456"/>
                </a:lnTo>
                <a:lnTo>
                  <a:pt x="192" y="424"/>
                </a:lnTo>
                <a:lnTo>
                  <a:pt x="160" y="384"/>
                </a:lnTo>
                <a:lnTo>
                  <a:pt x="144" y="384"/>
                </a:lnTo>
                <a:lnTo>
                  <a:pt x="120" y="408"/>
                </a:lnTo>
                <a:lnTo>
                  <a:pt x="96" y="376"/>
                </a:lnTo>
                <a:lnTo>
                  <a:pt x="64" y="328"/>
                </a:lnTo>
                <a:lnTo>
                  <a:pt x="40" y="304"/>
                </a:lnTo>
                <a:lnTo>
                  <a:pt x="32" y="272"/>
                </a:lnTo>
                <a:lnTo>
                  <a:pt x="8" y="280"/>
                </a:lnTo>
                <a:lnTo>
                  <a:pt x="0" y="256"/>
                </a:lnTo>
                <a:lnTo>
                  <a:pt x="8" y="248"/>
                </a:lnTo>
                <a:lnTo>
                  <a:pt x="16" y="176"/>
                </a:lnTo>
                <a:lnTo>
                  <a:pt x="32" y="168"/>
                </a:lnTo>
                <a:lnTo>
                  <a:pt x="48" y="192"/>
                </a:lnTo>
                <a:lnTo>
                  <a:pt x="64" y="184"/>
                </a:lnTo>
                <a:lnTo>
                  <a:pt x="80" y="184"/>
                </a:lnTo>
                <a:lnTo>
                  <a:pt x="72" y="144"/>
                </a:lnTo>
                <a:lnTo>
                  <a:pt x="80" y="128"/>
                </a:lnTo>
                <a:lnTo>
                  <a:pt x="56" y="120"/>
                </a:lnTo>
                <a:lnTo>
                  <a:pt x="56" y="96"/>
                </a:lnTo>
                <a:lnTo>
                  <a:pt x="64" y="56"/>
                </a:lnTo>
                <a:lnTo>
                  <a:pt x="80" y="48"/>
                </a:lnTo>
                <a:lnTo>
                  <a:pt x="120" y="56"/>
                </a:lnTo>
                <a:lnTo>
                  <a:pt x="152" y="40"/>
                </a:lnTo>
                <a:lnTo>
                  <a:pt x="176" y="0"/>
                </a:lnTo>
                <a:lnTo>
                  <a:pt x="208" y="8"/>
                </a:lnTo>
                <a:lnTo>
                  <a:pt x="272" y="32"/>
                </a:lnTo>
                <a:lnTo>
                  <a:pt x="288" y="16"/>
                </a:lnTo>
                <a:lnTo>
                  <a:pt x="336" y="24"/>
                </a:lnTo>
                <a:lnTo>
                  <a:pt x="344" y="56"/>
                </a:lnTo>
                <a:lnTo>
                  <a:pt x="408" y="72"/>
                </a:lnTo>
                <a:lnTo>
                  <a:pt x="432" y="56"/>
                </a:lnTo>
                <a:lnTo>
                  <a:pt x="504" y="56"/>
                </a:lnTo>
                <a:lnTo>
                  <a:pt x="528" y="40"/>
                </a:lnTo>
                <a:lnTo>
                  <a:pt x="640" y="32"/>
                </a:lnTo>
                <a:lnTo>
                  <a:pt x="664" y="56"/>
                </a:lnTo>
                <a:lnTo>
                  <a:pt x="696" y="64"/>
                </a:lnTo>
                <a:lnTo>
                  <a:pt x="712" y="72"/>
                </a:lnTo>
                <a:lnTo>
                  <a:pt x="720" y="88"/>
                </a:lnTo>
                <a:lnTo>
                  <a:pt x="704" y="96"/>
                </a:lnTo>
                <a:lnTo>
                  <a:pt x="728" y="104"/>
                </a:lnTo>
                <a:lnTo>
                  <a:pt x="728" y="136"/>
                </a:lnTo>
                <a:lnTo>
                  <a:pt x="704" y="168"/>
                </a:lnTo>
                <a:lnTo>
                  <a:pt x="712" y="184"/>
                </a:lnTo>
                <a:lnTo>
                  <a:pt x="704" y="232"/>
                </a:lnTo>
                <a:lnTo>
                  <a:pt x="696" y="248"/>
                </a:lnTo>
                <a:lnTo>
                  <a:pt x="712" y="296"/>
                </a:lnTo>
                <a:lnTo>
                  <a:pt x="736" y="320"/>
                </a:lnTo>
                <a:lnTo>
                  <a:pt x="784" y="320"/>
                </a:lnTo>
                <a:lnTo>
                  <a:pt x="832" y="368"/>
                </a:lnTo>
                <a:lnTo>
                  <a:pt x="864" y="376"/>
                </a:lnTo>
                <a:lnTo>
                  <a:pt x="936" y="416"/>
                </a:lnTo>
                <a:lnTo>
                  <a:pt x="968" y="400"/>
                </a:lnTo>
                <a:lnTo>
                  <a:pt x="992" y="424"/>
                </a:lnTo>
                <a:lnTo>
                  <a:pt x="1016" y="448"/>
                </a:lnTo>
                <a:lnTo>
                  <a:pt x="1008" y="480"/>
                </a:lnTo>
                <a:lnTo>
                  <a:pt x="1040" y="480"/>
                </a:lnTo>
                <a:lnTo>
                  <a:pt x="1040" y="496"/>
                </a:lnTo>
                <a:lnTo>
                  <a:pt x="1064" y="496"/>
                </a:lnTo>
                <a:lnTo>
                  <a:pt x="1056" y="472"/>
                </a:lnTo>
                <a:lnTo>
                  <a:pt x="1072" y="472"/>
                </a:lnTo>
                <a:lnTo>
                  <a:pt x="1080" y="480"/>
                </a:lnTo>
                <a:lnTo>
                  <a:pt x="1096" y="480"/>
                </a:lnTo>
                <a:lnTo>
                  <a:pt x="1096" y="464"/>
                </a:lnTo>
                <a:lnTo>
                  <a:pt x="1120" y="464"/>
                </a:lnTo>
                <a:lnTo>
                  <a:pt x="1136" y="440"/>
                </a:lnTo>
                <a:lnTo>
                  <a:pt x="1152" y="432"/>
                </a:lnTo>
                <a:lnTo>
                  <a:pt x="1176" y="456"/>
                </a:lnTo>
                <a:lnTo>
                  <a:pt x="1176" y="480"/>
                </a:lnTo>
                <a:lnTo>
                  <a:pt x="1208" y="536"/>
                </a:lnTo>
                <a:lnTo>
                  <a:pt x="1192" y="544"/>
                </a:lnTo>
                <a:lnTo>
                  <a:pt x="1208" y="576"/>
                </a:lnTo>
                <a:lnTo>
                  <a:pt x="1208" y="608"/>
                </a:lnTo>
                <a:lnTo>
                  <a:pt x="1200" y="712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Freeform 24"/>
          <p:cNvSpPr/>
          <p:nvPr/>
        </p:nvSpPr>
        <p:spPr bwMode="gray">
          <a:xfrm>
            <a:off x="2768917" y="3111542"/>
            <a:ext cx="1132990" cy="957209"/>
          </a:xfrm>
          <a:custGeom>
            <a:avLst/>
            <a:gdLst>
              <a:gd name="T0" fmla="*/ 696 w 761"/>
              <a:gd name="T1" fmla="*/ 488 h 633"/>
              <a:gd name="T2" fmla="*/ 672 w 761"/>
              <a:gd name="T3" fmla="*/ 504 h 633"/>
              <a:gd name="T4" fmla="*/ 656 w 761"/>
              <a:gd name="T5" fmla="*/ 488 h 633"/>
              <a:gd name="T6" fmla="*/ 608 w 761"/>
              <a:gd name="T7" fmla="*/ 432 h 633"/>
              <a:gd name="T8" fmla="*/ 584 w 761"/>
              <a:gd name="T9" fmla="*/ 424 h 633"/>
              <a:gd name="T10" fmla="*/ 552 w 761"/>
              <a:gd name="T11" fmla="*/ 440 h 633"/>
              <a:gd name="T12" fmla="*/ 536 w 761"/>
              <a:gd name="T13" fmla="*/ 472 h 633"/>
              <a:gd name="T14" fmla="*/ 512 w 761"/>
              <a:gd name="T15" fmla="*/ 464 h 633"/>
              <a:gd name="T16" fmla="*/ 472 w 761"/>
              <a:gd name="T17" fmla="*/ 472 h 633"/>
              <a:gd name="T18" fmla="*/ 504 w 761"/>
              <a:gd name="T19" fmla="*/ 496 h 633"/>
              <a:gd name="T20" fmla="*/ 456 w 761"/>
              <a:gd name="T21" fmla="*/ 528 h 633"/>
              <a:gd name="T22" fmla="*/ 416 w 761"/>
              <a:gd name="T23" fmla="*/ 520 h 633"/>
              <a:gd name="T24" fmla="*/ 392 w 761"/>
              <a:gd name="T25" fmla="*/ 456 h 633"/>
              <a:gd name="T26" fmla="*/ 360 w 761"/>
              <a:gd name="T27" fmla="*/ 488 h 633"/>
              <a:gd name="T28" fmla="*/ 336 w 761"/>
              <a:gd name="T29" fmla="*/ 504 h 633"/>
              <a:gd name="T30" fmla="*/ 296 w 761"/>
              <a:gd name="T31" fmla="*/ 536 h 633"/>
              <a:gd name="T32" fmla="*/ 272 w 761"/>
              <a:gd name="T33" fmla="*/ 632 h 633"/>
              <a:gd name="T34" fmla="*/ 248 w 761"/>
              <a:gd name="T35" fmla="*/ 632 h 633"/>
              <a:gd name="T36" fmla="*/ 216 w 761"/>
              <a:gd name="T37" fmla="*/ 624 h 633"/>
              <a:gd name="T38" fmla="*/ 200 w 761"/>
              <a:gd name="T39" fmla="*/ 576 h 633"/>
              <a:gd name="T40" fmla="*/ 144 w 761"/>
              <a:gd name="T41" fmla="*/ 496 h 633"/>
              <a:gd name="T42" fmla="*/ 128 w 761"/>
              <a:gd name="T43" fmla="*/ 480 h 633"/>
              <a:gd name="T44" fmla="*/ 104 w 761"/>
              <a:gd name="T45" fmla="*/ 424 h 633"/>
              <a:gd name="T46" fmla="*/ 80 w 761"/>
              <a:gd name="T47" fmla="*/ 464 h 633"/>
              <a:gd name="T48" fmla="*/ 72 w 761"/>
              <a:gd name="T49" fmla="*/ 248 h 633"/>
              <a:gd name="T50" fmla="*/ 72 w 761"/>
              <a:gd name="T51" fmla="*/ 216 h 633"/>
              <a:gd name="T52" fmla="*/ 40 w 761"/>
              <a:gd name="T53" fmla="*/ 136 h 633"/>
              <a:gd name="T54" fmla="*/ 0 w 761"/>
              <a:gd name="T55" fmla="*/ 104 h 633"/>
              <a:gd name="T56" fmla="*/ 8 w 761"/>
              <a:gd name="T57" fmla="*/ 64 h 633"/>
              <a:gd name="T58" fmla="*/ 16 w 761"/>
              <a:gd name="T59" fmla="*/ 32 h 633"/>
              <a:gd name="T60" fmla="*/ 32 w 761"/>
              <a:gd name="T61" fmla="*/ 0 h 633"/>
              <a:gd name="T62" fmla="*/ 64 w 761"/>
              <a:gd name="T63" fmla="*/ 16 h 633"/>
              <a:gd name="T64" fmla="*/ 88 w 761"/>
              <a:gd name="T65" fmla="*/ 80 h 633"/>
              <a:gd name="T66" fmla="*/ 128 w 761"/>
              <a:gd name="T67" fmla="*/ 120 h 633"/>
              <a:gd name="T68" fmla="*/ 152 w 761"/>
              <a:gd name="T69" fmla="*/ 104 h 633"/>
              <a:gd name="T70" fmla="*/ 176 w 761"/>
              <a:gd name="T71" fmla="*/ 128 h 633"/>
              <a:gd name="T72" fmla="*/ 224 w 761"/>
              <a:gd name="T73" fmla="*/ 96 h 633"/>
              <a:gd name="T74" fmla="*/ 288 w 761"/>
              <a:gd name="T75" fmla="*/ 96 h 633"/>
              <a:gd name="T76" fmla="*/ 296 w 761"/>
              <a:gd name="T77" fmla="*/ 40 h 633"/>
              <a:gd name="T78" fmla="*/ 320 w 761"/>
              <a:gd name="T79" fmla="*/ 32 h 633"/>
              <a:gd name="T80" fmla="*/ 344 w 761"/>
              <a:gd name="T81" fmla="*/ 48 h 633"/>
              <a:gd name="T82" fmla="*/ 400 w 761"/>
              <a:gd name="T83" fmla="*/ 72 h 633"/>
              <a:gd name="T84" fmla="*/ 416 w 761"/>
              <a:gd name="T85" fmla="*/ 136 h 633"/>
              <a:gd name="T86" fmla="*/ 472 w 761"/>
              <a:gd name="T87" fmla="*/ 160 h 633"/>
              <a:gd name="T88" fmla="*/ 512 w 761"/>
              <a:gd name="T89" fmla="*/ 136 h 633"/>
              <a:gd name="T90" fmla="*/ 552 w 761"/>
              <a:gd name="T91" fmla="*/ 144 h 633"/>
              <a:gd name="T92" fmla="*/ 624 w 761"/>
              <a:gd name="T93" fmla="*/ 184 h 633"/>
              <a:gd name="T94" fmla="*/ 704 w 761"/>
              <a:gd name="T95" fmla="*/ 224 h 633"/>
              <a:gd name="T96" fmla="*/ 760 w 761"/>
              <a:gd name="T97" fmla="*/ 256 h 633"/>
              <a:gd name="T98" fmla="*/ 744 w 761"/>
              <a:gd name="T99" fmla="*/ 296 h 633"/>
              <a:gd name="T100" fmla="*/ 664 w 761"/>
              <a:gd name="T101" fmla="*/ 312 h 633"/>
              <a:gd name="T102" fmla="*/ 648 w 761"/>
              <a:gd name="T103" fmla="*/ 336 h 633"/>
              <a:gd name="T104" fmla="*/ 656 w 761"/>
              <a:gd name="T105" fmla="*/ 360 h 633"/>
              <a:gd name="T106" fmla="*/ 656 w 761"/>
              <a:gd name="T107" fmla="*/ 376 h 633"/>
              <a:gd name="T108" fmla="*/ 704 w 761"/>
              <a:gd name="T109" fmla="*/ 456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1" h="633">
                <a:moveTo>
                  <a:pt x="696" y="480"/>
                </a:moveTo>
                <a:lnTo>
                  <a:pt x="696" y="488"/>
                </a:lnTo>
                <a:lnTo>
                  <a:pt x="688" y="504"/>
                </a:lnTo>
                <a:lnTo>
                  <a:pt x="672" y="504"/>
                </a:lnTo>
                <a:lnTo>
                  <a:pt x="664" y="488"/>
                </a:lnTo>
                <a:lnTo>
                  <a:pt x="656" y="488"/>
                </a:lnTo>
                <a:lnTo>
                  <a:pt x="632" y="432"/>
                </a:lnTo>
                <a:lnTo>
                  <a:pt x="608" y="432"/>
                </a:lnTo>
                <a:lnTo>
                  <a:pt x="592" y="416"/>
                </a:lnTo>
                <a:lnTo>
                  <a:pt x="584" y="424"/>
                </a:lnTo>
                <a:lnTo>
                  <a:pt x="576" y="456"/>
                </a:lnTo>
                <a:lnTo>
                  <a:pt x="552" y="440"/>
                </a:lnTo>
                <a:lnTo>
                  <a:pt x="552" y="464"/>
                </a:lnTo>
                <a:lnTo>
                  <a:pt x="536" y="472"/>
                </a:lnTo>
                <a:lnTo>
                  <a:pt x="528" y="464"/>
                </a:lnTo>
                <a:lnTo>
                  <a:pt x="512" y="464"/>
                </a:lnTo>
                <a:lnTo>
                  <a:pt x="488" y="456"/>
                </a:lnTo>
                <a:lnTo>
                  <a:pt x="472" y="472"/>
                </a:lnTo>
                <a:lnTo>
                  <a:pt x="480" y="496"/>
                </a:lnTo>
                <a:lnTo>
                  <a:pt x="504" y="496"/>
                </a:lnTo>
                <a:lnTo>
                  <a:pt x="512" y="528"/>
                </a:lnTo>
                <a:lnTo>
                  <a:pt x="456" y="528"/>
                </a:lnTo>
                <a:lnTo>
                  <a:pt x="440" y="504"/>
                </a:lnTo>
                <a:lnTo>
                  <a:pt x="416" y="520"/>
                </a:lnTo>
                <a:lnTo>
                  <a:pt x="392" y="504"/>
                </a:lnTo>
                <a:lnTo>
                  <a:pt x="392" y="456"/>
                </a:lnTo>
                <a:lnTo>
                  <a:pt x="360" y="456"/>
                </a:lnTo>
                <a:lnTo>
                  <a:pt x="360" y="488"/>
                </a:lnTo>
                <a:lnTo>
                  <a:pt x="336" y="496"/>
                </a:lnTo>
                <a:lnTo>
                  <a:pt x="336" y="504"/>
                </a:lnTo>
                <a:lnTo>
                  <a:pt x="312" y="536"/>
                </a:lnTo>
                <a:lnTo>
                  <a:pt x="296" y="536"/>
                </a:lnTo>
                <a:lnTo>
                  <a:pt x="296" y="632"/>
                </a:lnTo>
                <a:lnTo>
                  <a:pt x="272" y="632"/>
                </a:lnTo>
                <a:lnTo>
                  <a:pt x="264" y="616"/>
                </a:lnTo>
                <a:lnTo>
                  <a:pt x="248" y="632"/>
                </a:lnTo>
                <a:lnTo>
                  <a:pt x="216" y="632"/>
                </a:lnTo>
                <a:lnTo>
                  <a:pt x="216" y="624"/>
                </a:lnTo>
                <a:lnTo>
                  <a:pt x="200" y="616"/>
                </a:lnTo>
                <a:lnTo>
                  <a:pt x="200" y="576"/>
                </a:lnTo>
                <a:lnTo>
                  <a:pt x="160" y="496"/>
                </a:lnTo>
                <a:lnTo>
                  <a:pt x="144" y="496"/>
                </a:lnTo>
                <a:lnTo>
                  <a:pt x="144" y="504"/>
                </a:lnTo>
                <a:lnTo>
                  <a:pt x="128" y="480"/>
                </a:lnTo>
                <a:lnTo>
                  <a:pt x="136" y="472"/>
                </a:lnTo>
                <a:lnTo>
                  <a:pt x="104" y="424"/>
                </a:lnTo>
                <a:lnTo>
                  <a:pt x="88" y="432"/>
                </a:lnTo>
                <a:lnTo>
                  <a:pt x="80" y="464"/>
                </a:lnTo>
                <a:lnTo>
                  <a:pt x="64" y="472"/>
                </a:lnTo>
                <a:lnTo>
                  <a:pt x="72" y="248"/>
                </a:lnTo>
                <a:lnTo>
                  <a:pt x="56" y="224"/>
                </a:lnTo>
                <a:lnTo>
                  <a:pt x="72" y="216"/>
                </a:lnTo>
                <a:lnTo>
                  <a:pt x="40" y="160"/>
                </a:lnTo>
                <a:lnTo>
                  <a:pt x="40" y="136"/>
                </a:lnTo>
                <a:lnTo>
                  <a:pt x="16" y="112"/>
                </a:lnTo>
                <a:lnTo>
                  <a:pt x="0" y="104"/>
                </a:lnTo>
                <a:lnTo>
                  <a:pt x="0" y="96"/>
                </a:lnTo>
                <a:lnTo>
                  <a:pt x="8" y="64"/>
                </a:lnTo>
                <a:lnTo>
                  <a:pt x="24" y="48"/>
                </a:lnTo>
                <a:lnTo>
                  <a:pt x="16" y="32"/>
                </a:lnTo>
                <a:lnTo>
                  <a:pt x="16" y="0"/>
                </a:lnTo>
                <a:lnTo>
                  <a:pt x="32" y="0"/>
                </a:lnTo>
                <a:lnTo>
                  <a:pt x="40" y="16"/>
                </a:lnTo>
                <a:lnTo>
                  <a:pt x="64" y="16"/>
                </a:lnTo>
                <a:lnTo>
                  <a:pt x="88" y="40"/>
                </a:lnTo>
                <a:lnTo>
                  <a:pt x="88" y="80"/>
                </a:lnTo>
                <a:lnTo>
                  <a:pt x="104" y="80"/>
                </a:lnTo>
                <a:lnTo>
                  <a:pt x="128" y="120"/>
                </a:lnTo>
                <a:lnTo>
                  <a:pt x="152" y="112"/>
                </a:lnTo>
                <a:lnTo>
                  <a:pt x="152" y="104"/>
                </a:lnTo>
                <a:lnTo>
                  <a:pt x="160" y="112"/>
                </a:lnTo>
                <a:lnTo>
                  <a:pt x="176" y="128"/>
                </a:lnTo>
                <a:lnTo>
                  <a:pt x="216" y="128"/>
                </a:lnTo>
                <a:lnTo>
                  <a:pt x="224" y="96"/>
                </a:lnTo>
                <a:lnTo>
                  <a:pt x="256" y="88"/>
                </a:lnTo>
                <a:lnTo>
                  <a:pt x="288" y="96"/>
                </a:lnTo>
                <a:lnTo>
                  <a:pt x="304" y="72"/>
                </a:lnTo>
                <a:lnTo>
                  <a:pt x="296" y="40"/>
                </a:lnTo>
                <a:lnTo>
                  <a:pt x="296" y="32"/>
                </a:lnTo>
                <a:lnTo>
                  <a:pt x="320" y="32"/>
                </a:lnTo>
                <a:lnTo>
                  <a:pt x="336" y="24"/>
                </a:lnTo>
                <a:lnTo>
                  <a:pt x="344" y="48"/>
                </a:lnTo>
                <a:lnTo>
                  <a:pt x="384" y="72"/>
                </a:lnTo>
                <a:lnTo>
                  <a:pt x="400" y="72"/>
                </a:lnTo>
                <a:lnTo>
                  <a:pt x="400" y="88"/>
                </a:lnTo>
                <a:lnTo>
                  <a:pt x="416" y="136"/>
                </a:lnTo>
                <a:lnTo>
                  <a:pt x="432" y="152"/>
                </a:lnTo>
                <a:lnTo>
                  <a:pt x="472" y="160"/>
                </a:lnTo>
                <a:lnTo>
                  <a:pt x="496" y="128"/>
                </a:lnTo>
                <a:lnTo>
                  <a:pt x="512" y="136"/>
                </a:lnTo>
                <a:lnTo>
                  <a:pt x="520" y="152"/>
                </a:lnTo>
                <a:lnTo>
                  <a:pt x="552" y="144"/>
                </a:lnTo>
                <a:lnTo>
                  <a:pt x="592" y="176"/>
                </a:lnTo>
                <a:lnTo>
                  <a:pt x="624" y="184"/>
                </a:lnTo>
                <a:lnTo>
                  <a:pt x="656" y="192"/>
                </a:lnTo>
                <a:lnTo>
                  <a:pt x="704" y="224"/>
                </a:lnTo>
                <a:lnTo>
                  <a:pt x="728" y="232"/>
                </a:lnTo>
                <a:lnTo>
                  <a:pt x="760" y="256"/>
                </a:lnTo>
                <a:lnTo>
                  <a:pt x="760" y="296"/>
                </a:lnTo>
                <a:lnTo>
                  <a:pt x="744" y="296"/>
                </a:lnTo>
                <a:lnTo>
                  <a:pt x="712" y="312"/>
                </a:lnTo>
                <a:lnTo>
                  <a:pt x="664" y="312"/>
                </a:lnTo>
                <a:lnTo>
                  <a:pt x="648" y="328"/>
                </a:lnTo>
                <a:lnTo>
                  <a:pt x="648" y="336"/>
                </a:lnTo>
                <a:lnTo>
                  <a:pt x="656" y="352"/>
                </a:lnTo>
                <a:lnTo>
                  <a:pt x="656" y="360"/>
                </a:lnTo>
                <a:lnTo>
                  <a:pt x="648" y="376"/>
                </a:lnTo>
                <a:lnTo>
                  <a:pt x="656" y="376"/>
                </a:lnTo>
                <a:lnTo>
                  <a:pt x="696" y="424"/>
                </a:lnTo>
                <a:lnTo>
                  <a:pt x="704" y="456"/>
                </a:lnTo>
                <a:lnTo>
                  <a:pt x="696" y="480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Freeform 25"/>
          <p:cNvSpPr/>
          <p:nvPr/>
        </p:nvSpPr>
        <p:spPr bwMode="invGray">
          <a:xfrm>
            <a:off x="2111916" y="2444887"/>
            <a:ext cx="1170534" cy="933611"/>
          </a:xfrm>
          <a:custGeom>
            <a:avLst/>
            <a:gdLst>
              <a:gd name="T0" fmla="*/ 672 w 785"/>
              <a:gd name="T1" fmla="*/ 536 h 617"/>
              <a:gd name="T2" fmla="*/ 616 w 785"/>
              <a:gd name="T3" fmla="*/ 568 h 617"/>
              <a:gd name="T4" fmla="*/ 592 w 785"/>
              <a:gd name="T5" fmla="*/ 544 h 617"/>
              <a:gd name="T6" fmla="*/ 568 w 785"/>
              <a:gd name="T7" fmla="*/ 560 h 617"/>
              <a:gd name="T8" fmla="*/ 528 w 785"/>
              <a:gd name="T9" fmla="*/ 520 h 617"/>
              <a:gd name="T10" fmla="*/ 504 w 785"/>
              <a:gd name="T11" fmla="*/ 456 h 617"/>
              <a:gd name="T12" fmla="*/ 472 w 785"/>
              <a:gd name="T13" fmla="*/ 440 h 617"/>
              <a:gd name="T14" fmla="*/ 456 w 785"/>
              <a:gd name="T15" fmla="*/ 456 h 617"/>
              <a:gd name="T16" fmla="*/ 464 w 785"/>
              <a:gd name="T17" fmla="*/ 480 h 617"/>
              <a:gd name="T18" fmla="*/ 440 w 785"/>
              <a:gd name="T19" fmla="*/ 536 h 617"/>
              <a:gd name="T20" fmla="*/ 456 w 785"/>
              <a:gd name="T21" fmla="*/ 552 h 617"/>
              <a:gd name="T22" fmla="*/ 424 w 785"/>
              <a:gd name="T23" fmla="*/ 584 h 617"/>
              <a:gd name="T24" fmla="*/ 400 w 785"/>
              <a:gd name="T25" fmla="*/ 600 h 617"/>
              <a:gd name="T26" fmla="*/ 376 w 785"/>
              <a:gd name="T27" fmla="*/ 592 h 617"/>
              <a:gd name="T28" fmla="*/ 368 w 785"/>
              <a:gd name="T29" fmla="*/ 608 h 617"/>
              <a:gd name="T30" fmla="*/ 336 w 785"/>
              <a:gd name="T31" fmla="*/ 600 h 617"/>
              <a:gd name="T32" fmla="*/ 320 w 785"/>
              <a:gd name="T33" fmla="*/ 568 h 617"/>
              <a:gd name="T34" fmla="*/ 232 w 785"/>
              <a:gd name="T35" fmla="*/ 536 h 617"/>
              <a:gd name="T36" fmla="*/ 136 w 785"/>
              <a:gd name="T37" fmla="*/ 496 h 617"/>
              <a:gd name="T38" fmla="*/ 40 w 785"/>
              <a:gd name="T39" fmla="*/ 440 h 617"/>
              <a:gd name="T40" fmla="*/ 0 w 785"/>
              <a:gd name="T41" fmla="*/ 368 h 617"/>
              <a:gd name="T42" fmla="*/ 16 w 785"/>
              <a:gd name="T43" fmla="*/ 304 h 617"/>
              <a:gd name="T44" fmla="*/ 32 w 785"/>
              <a:gd name="T45" fmla="*/ 248 h 617"/>
              <a:gd name="T46" fmla="*/ 8 w 785"/>
              <a:gd name="T47" fmla="*/ 216 h 617"/>
              <a:gd name="T48" fmla="*/ 48 w 785"/>
              <a:gd name="T49" fmla="*/ 208 h 617"/>
              <a:gd name="T50" fmla="*/ 104 w 785"/>
              <a:gd name="T51" fmla="*/ 224 h 617"/>
              <a:gd name="T52" fmla="*/ 96 w 785"/>
              <a:gd name="T53" fmla="*/ 184 h 617"/>
              <a:gd name="T54" fmla="*/ 128 w 785"/>
              <a:gd name="T55" fmla="*/ 136 h 617"/>
              <a:gd name="T56" fmla="*/ 88 w 785"/>
              <a:gd name="T57" fmla="*/ 72 h 617"/>
              <a:gd name="T58" fmla="*/ 152 w 785"/>
              <a:gd name="T59" fmla="*/ 16 h 617"/>
              <a:gd name="T60" fmla="*/ 288 w 785"/>
              <a:gd name="T61" fmla="*/ 0 h 617"/>
              <a:gd name="T62" fmla="*/ 384 w 785"/>
              <a:gd name="T63" fmla="*/ 40 h 617"/>
              <a:gd name="T64" fmla="*/ 456 w 785"/>
              <a:gd name="T65" fmla="*/ 104 h 617"/>
              <a:gd name="T66" fmla="*/ 472 w 785"/>
              <a:gd name="T67" fmla="*/ 48 h 617"/>
              <a:gd name="T68" fmla="*/ 528 w 785"/>
              <a:gd name="T69" fmla="*/ 72 h 617"/>
              <a:gd name="T70" fmla="*/ 592 w 785"/>
              <a:gd name="T71" fmla="*/ 96 h 617"/>
              <a:gd name="T72" fmla="*/ 656 w 785"/>
              <a:gd name="T73" fmla="*/ 120 h 617"/>
              <a:gd name="T74" fmla="*/ 728 w 785"/>
              <a:gd name="T75" fmla="*/ 176 h 617"/>
              <a:gd name="T76" fmla="*/ 768 w 785"/>
              <a:gd name="T77" fmla="*/ 232 h 617"/>
              <a:gd name="T78" fmla="*/ 784 w 785"/>
              <a:gd name="T79" fmla="*/ 336 h 617"/>
              <a:gd name="T80" fmla="*/ 752 w 785"/>
              <a:gd name="T81" fmla="*/ 360 h 617"/>
              <a:gd name="T82" fmla="*/ 712 w 785"/>
              <a:gd name="T83" fmla="*/ 408 h 617"/>
              <a:gd name="T84" fmla="*/ 736 w 785"/>
              <a:gd name="T85" fmla="*/ 432 h 617"/>
              <a:gd name="T86" fmla="*/ 704 w 785"/>
              <a:gd name="T87" fmla="*/ 456 h 617"/>
              <a:gd name="T88" fmla="*/ 656 w 785"/>
              <a:gd name="T89" fmla="*/ 448 h 617"/>
              <a:gd name="T90" fmla="*/ 664 w 785"/>
              <a:gd name="T91" fmla="*/ 488 h 617"/>
              <a:gd name="T92" fmla="*/ 712 w 785"/>
              <a:gd name="T93" fmla="*/ 504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85" h="617">
                <a:moveTo>
                  <a:pt x="704" y="528"/>
                </a:moveTo>
                <a:lnTo>
                  <a:pt x="672" y="536"/>
                </a:lnTo>
                <a:lnTo>
                  <a:pt x="656" y="568"/>
                </a:lnTo>
                <a:lnTo>
                  <a:pt x="616" y="568"/>
                </a:lnTo>
                <a:lnTo>
                  <a:pt x="608" y="552"/>
                </a:lnTo>
                <a:lnTo>
                  <a:pt x="592" y="544"/>
                </a:lnTo>
                <a:lnTo>
                  <a:pt x="592" y="552"/>
                </a:lnTo>
                <a:lnTo>
                  <a:pt x="568" y="560"/>
                </a:lnTo>
                <a:lnTo>
                  <a:pt x="544" y="520"/>
                </a:lnTo>
                <a:lnTo>
                  <a:pt x="528" y="520"/>
                </a:lnTo>
                <a:lnTo>
                  <a:pt x="528" y="480"/>
                </a:lnTo>
                <a:lnTo>
                  <a:pt x="504" y="456"/>
                </a:lnTo>
                <a:lnTo>
                  <a:pt x="488" y="456"/>
                </a:lnTo>
                <a:lnTo>
                  <a:pt x="472" y="440"/>
                </a:lnTo>
                <a:lnTo>
                  <a:pt x="456" y="440"/>
                </a:lnTo>
                <a:lnTo>
                  <a:pt x="456" y="456"/>
                </a:lnTo>
                <a:lnTo>
                  <a:pt x="456" y="472"/>
                </a:lnTo>
                <a:lnTo>
                  <a:pt x="464" y="480"/>
                </a:lnTo>
                <a:lnTo>
                  <a:pt x="448" y="496"/>
                </a:lnTo>
                <a:lnTo>
                  <a:pt x="440" y="536"/>
                </a:lnTo>
                <a:lnTo>
                  <a:pt x="448" y="552"/>
                </a:lnTo>
                <a:lnTo>
                  <a:pt x="456" y="552"/>
                </a:lnTo>
                <a:lnTo>
                  <a:pt x="440" y="560"/>
                </a:lnTo>
                <a:lnTo>
                  <a:pt x="424" y="584"/>
                </a:lnTo>
                <a:lnTo>
                  <a:pt x="400" y="584"/>
                </a:lnTo>
                <a:lnTo>
                  <a:pt x="400" y="600"/>
                </a:lnTo>
                <a:lnTo>
                  <a:pt x="384" y="608"/>
                </a:lnTo>
                <a:lnTo>
                  <a:pt x="376" y="592"/>
                </a:lnTo>
                <a:lnTo>
                  <a:pt x="360" y="592"/>
                </a:lnTo>
                <a:lnTo>
                  <a:pt x="368" y="608"/>
                </a:lnTo>
                <a:lnTo>
                  <a:pt x="352" y="616"/>
                </a:lnTo>
                <a:lnTo>
                  <a:pt x="336" y="600"/>
                </a:lnTo>
                <a:lnTo>
                  <a:pt x="312" y="600"/>
                </a:lnTo>
                <a:lnTo>
                  <a:pt x="320" y="568"/>
                </a:lnTo>
                <a:lnTo>
                  <a:pt x="264" y="520"/>
                </a:lnTo>
                <a:lnTo>
                  <a:pt x="232" y="536"/>
                </a:lnTo>
                <a:lnTo>
                  <a:pt x="168" y="496"/>
                </a:lnTo>
                <a:lnTo>
                  <a:pt x="136" y="496"/>
                </a:lnTo>
                <a:lnTo>
                  <a:pt x="88" y="440"/>
                </a:lnTo>
                <a:lnTo>
                  <a:pt x="40" y="440"/>
                </a:lnTo>
                <a:lnTo>
                  <a:pt x="16" y="416"/>
                </a:lnTo>
                <a:lnTo>
                  <a:pt x="0" y="368"/>
                </a:lnTo>
                <a:lnTo>
                  <a:pt x="8" y="352"/>
                </a:lnTo>
                <a:lnTo>
                  <a:pt x="16" y="304"/>
                </a:lnTo>
                <a:lnTo>
                  <a:pt x="8" y="280"/>
                </a:lnTo>
                <a:lnTo>
                  <a:pt x="32" y="248"/>
                </a:lnTo>
                <a:lnTo>
                  <a:pt x="32" y="224"/>
                </a:lnTo>
                <a:lnTo>
                  <a:pt x="8" y="216"/>
                </a:lnTo>
                <a:lnTo>
                  <a:pt x="16" y="208"/>
                </a:lnTo>
                <a:lnTo>
                  <a:pt x="48" y="208"/>
                </a:lnTo>
                <a:lnTo>
                  <a:pt x="56" y="200"/>
                </a:lnTo>
                <a:lnTo>
                  <a:pt x="104" y="224"/>
                </a:lnTo>
                <a:lnTo>
                  <a:pt x="104" y="192"/>
                </a:lnTo>
                <a:lnTo>
                  <a:pt x="96" y="184"/>
                </a:lnTo>
                <a:lnTo>
                  <a:pt x="96" y="160"/>
                </a:lnTo>
                <a:lnTo>
                  <a:pt x="128" y="136"/>
                </a:lnTo>
                <a:lnTo>
                  <a:pt x="120" y="112"/>
                </a:lnTo>
                <a:lnTo>
                  <a:pt x="88" y="72"/>
                </a:lnTo>
                <a:lnTo>
                  <a:pt x="96" y="32"/>
                </a:lnTo>
                <a:lnTo>
                  <a:pt x="152" y="16"/>
                </a:lnTo>
                <a:lnTo>
                  <a:pt x="256" y="8"/>
                </a:lnTo>
                <a:lnTo>
                  <a:pt x="288" y="0"/>
                </a:lnTo>
                <a:lnTo>
                  <a:pt x="344" y="24"/>
                </a:lnTo>
                <a:lnTo>
                  <a:pt x="384" y="40"/>
                </a:lnTo>
                <a:lnTo>
                  <a:pt x="424" y="64"/>
                </a:lnTo>
                <a:lnTo>
                  <a:pt x="456" y="104"/>
                </a:lnTo>
                <a:lnTo>
                  <a:pt x="472" y="56"/>
                </a:lnTo>
                <a:lnTo>
                  <a:pt x="472" y="48"/>
                </a:lnTo>
                <a:lnTo>
                  <a:pt x="504" y="64"/>
                </a:lnTo>
                <a:lnTo>
                  <a:pt x="528" y="72"/>
                </a:lnTo>
                <a:lnTo>
                  <a:pt x="584" y="64"/>
                </a:lnTo>
                <a:lnTo>
                  <a:pt x="592" y="96"/>
                </a:lnTo>
                <a:lnTo>
                  <a:pt x="640" y="128"/>
                </a:lnTo>
                <a:lnTo>
                  <a:pt x="656" y="120"/>
                </a:lnTo>
                <a:lnTo>
                  <a:pt x="728" y="192"/>
                </a:lnTo>
                <a:lnTo>
                  <a:pt x="728" y="176"/>
                </a:lnTo>
                <a:lnTo>
                  <a:pt x="760" y="208"/>
                </a:lnTo>
                <a:lnTo>
                  <a:pt x="768" y="232"/>
                </a:lnTo>
                <a:lnTo>
                  <a:pt x="776" y="288"/>
                </a:lnTo>
                <a:lnTo>
                  <a:pt x="784" y="336"/>
                </a:lnTo>
                <a:lnTo>
                  <a:pt x="776" y="360"/>
                </a:lnTo>
                <a:lnTo>
                  <a:pt x="752" y="360"/>
                </a:lnTo>
                <a:lnTo>
                  <a:pt x="744" y="392"/>
                </a:lnTo>
                <a:lnTo>
                  <a:pt x="712" y="408"/>
                </a:lnTo>
                <a:lnTo>
                  <a:pt x="712" y="424"/>
                </a:lnTo>
                <a:lnTo>
                  <a:pt x="736" y="432"/>
                </a:lnTo>
                <a:lnTo>
                  <a:pt x="728" y="440"/>
                </a:lnTo>
                <a:lnTo>
                  <a:pt x="704" y="456"/>
                </a:lnTo>
                <a:lnTo>
                  <a:pt x="672" y="448"/>
                </a:lnTo>
                <a:lnTo>
                  <a:pt x="656" y="448"/>
                </a:lnTo>
                <a:lnTo>
                  <a:pt x="648" y="464"/>
                </a:lnTo>
                <a:lnTo>
                  <a:pt x="664" y="488"/>
                </a:lnTo>
                <a:lnTo>
                  <a:pt x="696" y="496"/>
                </a:lnTo>
                <a:lnTo>
                  <a:pt x="712" y="504"/>
                </a:lnTo>
                <a:lnTo>
                  <a:pt x="704" y="528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Freeform 26"/>
          <p:cNvSpPr/>
          <p:nvPr/>
        </p:nvSpPr>
        <p:spPr bwMode="gray">
          <a:xfrm>
            <a:off x="4234431" y="3629231"/>
            <a:ext cx="454537" cy="646006"/>
          </a:xfrm>
          <a:custGeom>
            <a:avLst/>
            <a:gdLst>
              <a:gd name="T0" fmla="*/ 272 w 305"/>
              <a:gd name="T1" fmla="*/ 40 h 425"/>
              <a:gd name="T2" fmla="*/ 280 w 305"/>
              <a:gd name="T3" fmla="*/ 72 h 425"/>
              <a:gd name="T4" fmla="*/ 304 w 305"/>
              <a:gd name="T5" fmla="*/ 88 h 425"/>
              <a:gd name="T6" fmla="*/ 304 w 305"/>
              <a:gd name="T7" fmla="*/ 136 h 425"/>
              <a:gd name="T8" fmla="*/ 272 w 305"/>
              <a:gd name="T9" fmla="*/ 152 h 425"/>
              <a:gd name="T10" fmla="*/ 272 w 305"/>
              <a:gd name="T11" fmla="*/ 160 h 425"/>
              <a:gd name="T12" fmla="*/ 240 w 305"/>
              <a:gd name="T13" fmla="*/ 160 h 425"/>
              <a:gd name="T14" fmla="*/ 224 w 305"/>
              <a:gd name="T15" fmla="*/ 176 h 425"/>
              <a:gd name="T16" fmla="*/ 224 w 305"/>
              <a:gd name="T17" fmla="*/ 200 h 425"/>
              <a:gd name="T18" fmla="*/ 232 w 305"/>
              <a:gd name="T19" fmla="*/ 208 h 425"/>
              <a:gd name="T20" fmla="*/ 208 w 305"/>
              <a:gd name="T21" fmla="*/ 240 h 425"/>
              <a:gd name="T22" fmla="*/ 192 w 305"/>
              <a:gd name="T23" fmla="*/ 240 h 425"/>
              <a:gd name="T24" fmla="*/ 192 w 305"/>
              <a:gd name="T25" fmla="*/ 272 h 425"/>
              <a:gd name="T26" fmla="*/ 192 w 305"/>
              <a:gd name="T27" fmla="*/ 280 h 425"/>
              <a:gd name="T28" fmla="*/ 192 w 305"/>
              <a:gd name="T29" fmla="*/ 304 h 425"/>
              <a:gd name="T30" fmla="*/ 176 w 305"/>
              <a:gd name="T31" fmla="*/ 320 h 425"/>
              <a:gd name="T32" fmla="*/ 168 w 305"/>
              <a:gd name="T33" fmla="*/ 360 h 425"/>
              <a:gd name="T34" fmla="*/ 160 w 305"/>
              <a:gd name="T35" fmla="*/ 384 h 425"/>
              <a:gd name="T36" fmla="*/ 160 w 305"/>
              <a:gd name="T37" fmla="*/ 392 h 425"/>
              <a:gd name="T38" fmla="*/ 152 w 305"/>
              <a:gd name="T39" fmla="*/ 416 h 425"/>
              <a:gd name="T40" fmla="*/ 136 w 305"/>
              <a:gd name="T41" fmla="*/ 416 h 425"/>
              <a:gd name="T42" fmla="*/ 128 w 305"/>
              <a:gd name="T43" fmla="*/ 408 h 425"/>
              <a:gd name="T44" fmla="*/ 64 w 305"/>
              <a:gd name="T45" fmla="*/ 424 h 425"/>
              <a:gd name="T46" fmla="*/ 56 w 305"/>
              <a:gd name="T47" fmla="*/ 416 h 425"/>
              <a:gd name="T48" fmla="*/ 80 w 305"/>
              <a:gd name="T49" fmla="*/ 368 h 425"/>
              <a:gd name="T50" fmla="*/ 56 w 305"/>
              <a:gd name="T51" fmla="*/ 360 h 425"/>
              <a:gd name="T52" fmla="*/ 40 w 305"/>
              <a:gd name="T53" fmla="*/ 368 h 425"/>
              <a:gd name="T54" fmla="*/ 24 w 305"/>
              <a:gd name="T55" fmla="*/ 360 h 425"/>
              <a:gd name="T56" fmla="*/ 24 w 305"/>
              <a:gd name="T57" fmla="*/ 320 h 425"/>
              <a:gd name="T58" fmla="*/ 40 w 305"/>
              <a:gd name="T59" fmla="*/ 312 h 425"/>
              <a:gd name="T60" fmla="*/ 48 w 305"/>
              <a:gd name="T61" fmla="*/ 312 h 425"/>
              <a:gd name="T62" fmla="*/ 48 w 305"/>
              <a:gd name="T63" fmla="*/ 288 h 425"/>
              <a:gd name="T64" fmla="*/ 32 w 305"/>
              <a:gd name="T65" fmla="*/ 288 h 425"/>
              <a:gd name="T66" fmla="*/ 32 w 305"/>
              <a:gd name="T67" fmla="*/ 272 h 425"/>
              <a:gd name="T68" fmla="*/ 16 w 305"/>
              <a:gd name="T69" fmla="*/ 264 h 425"/>
              <a:gd name="T70" fmla="*/ 16 w 305"/>
              <a:gd name="T71" fmla="*/ 216 h 425"/>
              <a:gd name="T72" fmla="*/ 0 w 305"/>
              <a:gd name="T73" fmla="*/ 200 h 425"/>
              <a:gd name="T74" fmla="*/ 8 w 305"/>
              <a:gd name="T75" fmla="*/ 176 h 425"/>
              <a:gd name="T76" fmla="*/ 32 w 305"/>
              <a:gd name="T77" fmla="*/ 152 h 425"/>
              <a:gd name="T78" fmla="*/ 32 w 305"/>
              <a:gd name="T79" fmla="*/ 128 h 425"/>
              <a:gd name="T80" fmla="*/ 24 w 305"/>
              <a:gd name="T81" fmla="*/ 120 h 425"/>
              <a:gd name="T82" fmla="*/ 32 w 305"/>
              <a:gd name="T83" fmla="*/ 104 h 425"/>
              <a:gd name="T84" fmla="*/ 16 w 305"/>
              <a:gd name="T85" fmla="*/ 80 h 425"/>
              <a:gd name="T86" fmla="*/ 32 w 305"/>
              <a:gd name="T87" fmla="*/ 64 h 425"/>
              <a:gd name="T88" fmla="*/ 56 w 305"/>
              <a:gd name="T89" fmla="*/ 56 h 425"/>
              <a:gd name="T90" fmla="*/ 112 w 305"/>
              <a:gd name="T91" fmla="*/ 24 h 425"/>
              <a:gd name="T92" fmla="*/ 144 w 305"/>
              <a:gd name="T93" fmla="*/ 8 h 425"/>
              <a:gd name="T94" fmla="*/ 168 w 305"/>
              <a:gd name="T95" fmla="*/ 8 h 425"/>
              <a:gd name="T96" fmla="*/ 184 w 305"/>
              <a:gd name="T97" fmla="*/ 0 h 425"/>
              <a:gd name="T98" fmla="*/ 192 w 305"/>
              <a:gd name="T99" fmla="*/ 8 h 425"/>
              <a:gd name="T100" fmla="*/ 184 w 305"/>
              <a:gd name="T101" fmla="*/ 16 h 425"/>
              <a:gd name="T102" fmla="*/ 184 w 305"/>
              <a:gd name="T103" fmla="*/ 32 h 425"/>
              <a:gd name="T104" fmla="*/ 208 w 305"/>
              <a:gd name="T105" fmla="*/ 32 h 425"/>
              <a:gd name="T106" fmla="*/ 208 w 305"/>
              <a:gd name="T107" fmla="*/ 16 h 425"/>
              <a:gd name="T108" fmla="*/ 216 w 305"/>
              <a:gd name="T109" fmla="*/ 0 h 425"/>
              <a:gd name="T110" fmla="*/ 232 w 305"/>
              <a:gd name="T111" fmla="*/ 16 h 425"/>
              <a:gd name="T112" fmla="*/ 240 w 305"/>
              <a:gd name="T113" fmla="*/ 32 h 425"/>
              <a:gd name="T114" fmla="*/ 272 w 305"/>
              <a:gd name="T115" fmla="*/ 32 h 425"/>
              <a:gd name="T116" fmla="*/ 272 w 305"/>
              <a:gd name="T117" fmla="*/ 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5" h="425">
                <a:moveTo>
                  <a:pt x="272" y="40"/>
                </a:moveTo>
                <a:lnTo>
                  <a:pt x="280" y="72"/>
                </a:lnTo>
                <a:lnTo>
                  <a:pt x="304" y="88"/>
                </a:lnTo>
                <a:lnTo>
                  <a:pt x="304" y="136"/>
                </a:lnTo>
                <a:lnTo>
                  <a:pt x="272" y="152"/>
                </a:lnTo>
                <a:lnTo>
                  <a:pt x="272" y="160"/>
                </a:lnTo>
                <a:lnTo>
                  <a:pt x="240" y="160"/>
                </a:lnTo>
                <a:lnTo>
                  <a:pt x="224" y="176"/>
                </a:lnTo>
                <a:lnTo>
                  <a:pt x="224" y="200"/>
                </a:lnTo>
                <a:lnTo>
                  <a:pt x="232" y="208"/>
                </a:lnTo>
                <a:lnTo>
                  <a:pt x="208" y="240"/>
                </a:lnTo>
                <a:lnTo>
                  <a:pt x="192" y="240"/>
                </a:lnTo>
                <a:lnTo>
                  <a:pt x="192" y="272"/>
                </a:lnTo>
                <a:lnTo>
                  <a:pt x="192" y="280"/>
                </a:lnTo>
                <a:lnTo>
                  <a:pt x="192" y="304"/>
                </a:lnTo>
                <a:lnTo>
                  <a:pt x="176" y="320"/>
                </a:lnTo>
                <a:lnTo>
                  <a:pt x="168" y="360"/>
                </a:lnTo>
                <a:lnTo>
                  <a:pt x="160" y="384"/>
                </a:lnTo>
                <a:lnTo>
                  <a:pt x="160" y="392"/>
                </a:lnTo>
                <a:lnTo>
                  <a:pt x="152" y="416"/>
                </a:lnTo>
                <a:lnTo>
                  <a:pt x="136" y="416"/>
                </a:lnTo>
                <a:lnTo>
                  <a:pt x="128" y="408"/>
                </a:lnTo>
                <a:lnTo>
                  <a:pt x="64" y="424"/>
                </a:lnTo>
                <a:lnTo>
                  <a:pt x="56" y="416"/>
                </a:lnTo>
                <a:lnTo>
                  <a:pt x="80" y="368"/>
                </a:lnTo>
                <a:lnTo>
                  <a:pt x="56" y="360"/>
                </a:lnTo>
                <a:lnTo>
                  <a:pt x="40" y="368"/>
                </a:lnTo>
                <a:lnTo>
                  <a:pt x="24" y="360"/>
                </a:lnTo>
                <a:lnTo>
                  <a:pt x="24" y="320"/>
                </a:lnTo>
                <a:lnTo>
                  <a:pt x="40" y="312"/>
                </a:lnTo>
                <a:lnTo>
                  <a:pt x="48" y="312"/>
                </a:lnTo>
                <a:lnTo>
                  <a:pt x="48" y="288"/>
                </a:lnTo>
                <a:lnTo>
                  <a:pt x="32" y="288"/>
                </a:lnTo>
                <a:lnTo>
                  <a:pt x="32" y="272"/>
                </a:lnTo>
                <a:lnTo>
                  <a:pt x="16" y="264"/>
                </a:lnTo>
                <a:lnTo>
                  <a:pt x="16" y="216"/>
                </a:lnTo>
                <a:lnTo>
                  <a:pt x="0" y="200"/>
                </a:lnTo>
                <a:lnTo>
                  <a:pt x="8" y="176"/>
                </a:lnTo>
                <a:lnTo>
                  <a:pt x="32" y="152"/>
                </a:lnTo>
                <a:lnTo>
                  <a:pt x="32" y="128"/>
                </a:lnTo>
                <a:lnTo>
                  <a:pt x="24" y="120"/>
                </a:lnTo>
                <a:lnTo>
                  <a:pt x="32" y="104"/>
                </a:lnTo>
                <a:lnTo>
                  <a:pt x="16" y="80"/>
                </a:lnTo>
                <a:lnTo>
                  <a:pt x="32" y="64"/>
                </a:lnTo>
                <a:lnTo>
                  <a:pt x="56" y="56"/>
                </a:lnTo>
                <a:lnTo>
                  <a:pt x="112" y="24"/>
                </a:lnTo>
                <a:lnTo>
                  <a:pt x="144" y="8"/>
                </a:lnTo>
                <a:lnTo>
                  <a:pt x="168" y="8"/>
                </a:lnTo>
                <a:lnTo>
                  <a:pt x="184" y="0"/>
                </a:lnTo>
                <a:lnTo>
                  <a:pt x="192" y="8"/>
                </a:lnTo>
                <a:lnTo>
                  <a:pt x="184" y="16"/>
                </a:lnTo>
                <a:lnTo>
                  <a:pt x="184" y="32"/>
                </a:lnTo>
                <a:lnTo>
                  <a:pt x="208" y="32"/>
                </a:lnTo>
                <a:lnTo>
                  <a:pt x="208" y="16"/>
                </a:lnTo>
                <a:lnTo>
                  <a:pt x="216" y="0"/>
                </a:lnTo>
                <a:lnTo>
                  <a:pt x="232" y="16"/>
                </a:lnTo>
                <a:lnTo>
                  <a:pt x="240" y="32"/>
                </a:lnTo>
                <a:lnTo>
                  <a:pt x="272" y="32"/>
                </a:lnTo>
                <a:lnTo>
                  <a:pt x="272" y="40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" name="Freeform 27"/>
          <p:cNvSpPr/>
          <p:nvPr/>
        </p:nvSpPr>
        <p:spPr bwMode="gray">
          <a:xfrm>
            <a:off x="3779895" y="3629231"/>
            <a:ext cx="525600" cy="634206"/>
          </a:xfrm>
          <a:custGeom>
            <a:avLst/>
            <a:gdLst>
              <a:gd name="T0" fmla="*/ 336 w 353"/>
              <a:gd name="T1" fmla="*/ 104 h 417"/>
              <a:gd name="T2" fmla="*/ 344 w 353"/>
              <a:gd name="T3" fmla="*/ 128 h 417"/>
              <a:gd name="T4" fmla="*/ 312 w 353"/>
              <a:gd name="T5" fmla="*/ 176 h 417"/>
              <a:gd name="T6" fmla="*/ 320 w 353"/>
              <a:gd name="T7" fmla="*/ 216 h 417"/>
              <a:gd name="T8" fmla="*/ 320 w 353"/>
              <a:gd name="T9" fmla="*/ 264 h 417"/>
              <a:gd name="T10" fmla="*/ 328 w 353"/>
              <a:gd name="T11" fmla="*/ 288 h 417"/>
              <a:gd name="T12" fmla="*/ 352 w 353"/>
              <a:gd name="T13" fmla="*/ 312 h 417"/>
              <a:gd name="T14" fmla="*/ 328 w 353"/>
              <a:gd name="T15" fmla="*/ 320 h 417"/>
              <a:gd name="T16" fmla="*/ 320 w 353"/>
              <a:gd name="T17" fmla="*/ 368 h 417"/>
              <a:gd name="T18" fmla="*/ 272 w 353"/>
              <a:gd name="T19" fmla="*/ 400 h 417"/>
              <a:gd name="T20" fmla="*/ 224 w 353"/>
              <a:gd name="T21" fmla="*/ 376 h 417"/>
              <a:gd name="T22" fmla="*/ 216 w 353"/>
              <a:gd name="T23" fmla="*/ 408 h 417"/>
              <a:gd name="T24" fmla="*/ 192 w 353"/>
              <a:gd name="T25" fmla="*/ 416 h 417"/>
              <a:gd name="T26" fmla="*/ 168 w 353"/>
              <a:gd name="T27" fmla="*/ 384 h 417"/>
              <a:gd name="T28" fmla="*/ 152 w 353"/>
              <a:gd name="T29" fmla="*/ 400 h 417"/>
              <a:gd name="T30" fmla="*/ 144 w 353"/>
              <a:gd name="T31" fmla="*/ 352 h 417"/>
              <a:gd name="T32" fmla="*/ 152 w 353"/>
              <a:gd name="T33" fmla="*/ 312 h 417"/>
              <a:gd name="T34" fmla="*/ 144 w 353"/>
              <a:gd name="T35" fmla="*/ 288 h 417"/>
              <a:gd name="T36" fmla="*/ 96 w 353"/>
              <a:gd name="T37" fmla="*/ 312 h 417"/>
              <a:gd name="T38" fmla="*/ 64 w 353"/>
              <a:gd name="T39" fmla="*/ 304 h 417"/>
              <a:gd name="T40" fmla="*/ 32 w 353"/>
              <a:gd name="T41" fmla="*/ 312 h 417"/>
              <a:gd name="T42" fmla="*/ 24 w 353"/>
              <a:gd name="T43" fmla="*/ 304 h 417"/>
              <a:gd name="T44" fmla="*/ 16 w 353"/>
              <a:gd name="T45" fmla="*/ 264 h 417"/>
              <a:gd name="T46" fmla="*/ 24 w 353"/>
              <a:gd name="T47" fmla="*/ 240 h 417"/>
              <a:gd name="T48" fmla="*/ 0 w 353"/>
              <a:gd name="T49" fmla="*/ 224 h 417"/>
              <a:gd name="T50" fmla="*/ 24 w 353"/>
              <a:gd name="T51" fmla="*/ 168 h 417"/>
              <a:gd name="T52" fmla="*/ 24 w 353"/>
              <a:gd name="T53" fmla="*/ 136 h 417"/>
              <a:gd name="T54" fmla="*/ 24 w 353"/>
              <a:gd name="T55" fmla="*/ 120 h 417"/>
              <a:gd name="T56" fmla="*/ 48 w 353"/>
              <a:gd name="T57" fmla="*/ 32 h 417"/>
              <a:gd name="T58" fmla="*/ 104 w 353"/>
              <a:gd name="T59" fmla="*/ 40 h 417"/>
              <a:gd name="T60" fmla="*/ 112 w 353"/>
              <a:gd name="T61" fmla="*/ 0 h 417"/>
              <a:gd name="T62" fmla="*/ 184 w 353"/>
              <a:gd name="T63" fmla="*/ 16 h 417"/>
              <a:gd name="T64" fmla="*/ 248 w 353"/>
              <a:gd name="T65" fmla="*/ 40 h 417"/>
              <a:gd name="T66" fmla="*/ 288 w 353"/>
              <a:gd name="T67" fmla="*/ 32 h 417"/>
              <a:gd name="T68" fmla="*/ 304 w 353"/>
              <a:gd name="T69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3" h="417">
                <a:moveTo>
                  <a:pt x="320" y="80"/>
                </a:moveTo>
                <a:lnTo>
                  <a:pt x="336" y="104"/>
                </a:lnTo>
                <a:lnTo>
                  <a:pt x="328" y="120"/>
                </a:lnTo>
                <a:lnTo>
                  <a:pt x="344" y="128"/>
                </a:lnTo>
                <a:lnTo>
                  <a:pt x="328" y="152"/>
                </a:lnTo>
                <a:lnTo>
                  <a:pt x="312" y="176"/>
                </a:lnTo>
                <a:lnTo>
                  <a:pt x="304" y="200"/>
                </a:lnTo>
                <a:lnTo>
                  <a:pt x="320" y="216"/>
                </a:lnTo>
                <a:lnTo>
                  <a:pt x="320" y="248"/>
                </a:lnTo>
                <a:lnTo>
                  <a:pt x="320" y="264"/>
                </a:lnTo>
                <a:lnTo>
                  <a:pt x="336" y="272"/>
                </a:lnTo>
                <a:lnTo>
                  <a:pt x="328" y="288"/>
                </a:lnTo>
                <a:lnTo>
                  <a:pt x="352" y="288"/>
                </a:lnTo>
                <a:lnTo>
                  <a:pt x="352" y="312"/>
                </a:lnTo>
                <a:lnTo>
                  <a:pt x="344" y="312"/>
                </a:lnTo>
                <a:lnTo>
                  <a:pt x="328" y="320"/>
                </a:lnTo>
                <a:lnTo>
                  <a:pt x="328" y="360"/>
                </a:lnTo>
                <a:lnTo>
                  <a:pt x="320" y="368"/>
                </a:lnTo>
                <a:lnTo>
                  <a:pt x="264" y="368"/>
                </a:lnTo>
                <a:lnTo>
                  <a:pt x="272" y="400"/>
                </a:lnTo>
                <a:lnTo>
                  <a:pt x="248" y="400"/>
                </a:lnTo>
                <a:lnTo>
                  <a:pt x="224" y="376"/>
                </a:lnTo>
                <a:lnTo>
                  <a:pt x="216" y="384"/>
                </a:lnTo>
                <a:lnTo>
                  <a:pt x="216" y="408"/>
                </a:lnTo>
                <a:lnTo>
                  <a:pt x="200" y="408"/>
                </a:lnTo>
                <a:lnTo>
                  <a:pt x="192" y="416"/>
                </a:lnTo>
                <a:lnTo>
                  <a:pt x="168" y="416"/>
                </a:lnTo>
                <a:lnTo>
                  <a:pt x="168" y="384"/>
                </a:lnTo>
                <a:lnTo>
                  <a:pt x="152" y="384"/>
                </a:lnTo>
                <a:lnTo>
                  <a:pt x="152" y="400"/>
                </a:lnTo>
                <a:lnTo>
                  <a:pt x="136" y="400"/>
                </a:lnTo>
                <a:lnTo>
                  <a:pt x="144" y="352"/>
                </a:lnTo>
                <a:lnTo>
                  <a:pt x="152" y="336"/>
                </a:lnTo>
                <a:lnTo>
                  <a:pt x="152" y="312"/>
                </a:lnTo>
                <a:lnTo>
                  <a:pt x="152" y="296"/>
                </a:lnTo>
                <a:lnTo>
                  <a:pt x="144" y="288"/>
                </a:lnTo>
                <a:lnTo>
                  <a:pt x="96" y="296"/>
                </a:lnTo>
                <a:lnTo>
                  <a:pt x="96" y="312"/>
                </a:lnTo>
                <a:lnTo>
                  <a:pt x="72" y="320"/>
                </a:lnTo>
                <a:lnTo>
                  <a:pt x="64" y="304"/>
                </a:lnTo>
                <a:lnTo>
                  <a:pt x="56" y="320"/>
                </a:lnTo>
                <a:lnTo>
                  <a:pt x="32" y="312"/>
                </a:lnTo>
                <a:lnTo>
                  <a:pt x="32" y="304"/>
                </a:lnTo>
                <a:lnTo>
                  <a:pt x="24" y="304"/>
                </a:lnTo>
                <a:lnTo>
                  <a:pt x="24" y="288"/>
                </a:lnTo>
                <a:lnTo>
                  <a:pt x="16" y="264"/>
                </a:lnTo>
                <a:lnTo>
                  <a:pt x="32" y="256"/>
                </a:lnTo>
                <a:lnTo>
                  <a:pt x="24" y="240"/>
                </a:lnTo>
                <a:lnTo>
                  <a:pt x="0" y="240"/>
                </a:lnTo>
                <a:lnTo>
                  <a:pt x="0" y="224"/>
                </a:lnTo>
                <a:lnTo>
                  <a:pt x="24" y="192"/>
                </a:lnTo>
                <a:lnTo>
                  <a:pt x="24" y="168"/>
                </a:lnTo>
                <a:lnTo>
                  <a:pt x="32" y="160"/>
                </a:lnTo>
                <a:lnTo>
                  <a:pt x="24" y="136"/>
                </a:lnTo>
                <a:lnTo>
                  <a:pt x="16" y="136"/>
                </a:lnTo>
                <a:lnTo>
                  <a:pt x="24" y="120"/>
                </a:lnTo>
                <a:lnTo>
                  <a:pt x="16" y="80"/>
                </a:lnTo>
                <a:lnTo>
                  <a:pt x="48" y="32"/>
                </a:lnTo>
                <a:lnTo>
                  <a:pt x="80" y="32"/>
                </a:lnTo>
                <a:lnTo>
                  <a:pt x="104" y="40"/>
                </a:lnTo>
                <a:lnTo>
                  <a:pt x="96" y="8"/>
                </a:lnTo>
                <a:lnTo>
                  <a:pt x="112" y="0"/>
                </a:lnTo>
                <a:lnTo>
                  <a:pt x="152" y="16"/>
                </a:lnTo>
                <a:lnTo>
                  <a:pt x="184" y="16"/>
                </a:lnTo>
                <a:lnTo>
                  <a:pt x="208" y="40"/>
                </a:lnTo>
                <a:lnTo>
                  <a:pt x="248" y="40"/>
                </a:lnTo>
                <a:lnTo>
                  <a:pt x="256" y="48"/>
                </a:lnTo>
                <a:lnTo>
                  <a:pt x="288" y="32"/>
                </a:lnTo>
                <a:lnTo>
                  <a:pt x="304" y="32"/>
                </a:lnTo>
                <a:lnTo>
                  <a:pt x="304" y="80"/>
                </a:lnTo>
                <a:lnTo>
                  <a:pt x="320" y="80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Freeform 28"/>
          <p:cNvSpPr/>
          <p:nvPr/>
        </p:nvSpPr>
        <p:spPr bwMode="gray">
          <a:xfrm>
            <a:off x="3734307" y="3269355"/>
            <a:ext cx="728064" cy="483767"/>
          </a:xfrm>
          <a:custGeom>
            <a:avLst/>
            <a:gdLst>
              <a:gd name="T0" fmla="*/ 488 w 489"/>
              <a:gd name="T1" fmla="*/ 248 h 321"/>
              <a:gd name="T2" fmla="*/ 448 w 489"/>
              <a:gd name="T3" fmla="*/ 264 h 321"/>
              <a:gd name="T4" fmla="*/ 392 w 489"/>
              <a:gd name="T5" fmla="*/ 296 h 321"/>
              <a:gd name="T6" fmla="*/ 368 w 489"/>
              <a:gd name="T7" fmla="*/ 304 h 321"/>
              <a:gd name="T8" fmla="*/ 352 w 489"/>
              <a:gd name="T9" fmla="*/ 320 h 321"/>
              <a:gd name="T10" fmla="*/ 328 w 489"/>
              <a:gd name="T11" fmla="*/ 320 h 321"/>
              <a:gd name="T12" fmla="*/ 336 w 489"/>
              <a:gd name="T13" fmla="*/ 272 h 321"/>
              <a:gd name="T14" fmla="*/ 320 w 489"/>
              <a:gd name="T15" fmla="*/ 272 h 321"/>
              <a:gd name="T16" fmla="*/ 288 w 489"/>
              <a:gd name="T17" fmla="*/ 288 h 321"/>
              <a:gd name="T18" fmla="*/ 280 w 489"/>
              <a:gd name="T19" fmla="*/ 280 h 321"/>
              <a:gd name="T20" fmla="*/ 240 w 489"/>
              <a:gd name="T21" fmla="*/ 280 h 321"/>
              <a:gd name="T22" fmla="*/ 224 w 489"/>
              <a:gd name="T23" fmla="*/ 256 h 321"/>
              <a:gd name="T24" fmla="*/ 184 w 489"/>
              <a:gd name="T25" fmla="*/ 256 h 321"/>
              <a:gd name="T26" fmla="*/ 144 w 489"/>
              <a:gd name="T27" fmla="*/ 240 h 321"/>
              <a:gd name="T28" fmla="*/ 128 w 489"/>
              <a:gd name="T29" fmla="*/ 248 h 321"/>
              <a:gd name="T30" fmla="*/ 136 w 489"/>
              <a:gd name="T31" fmla="*/ 280 h 321"/>
              <a:gd name="T32" fmla="*/ 112 w 489"/>
              <a:gd name="T33" fmla="*/ 272 h 321"/>
              <a:gd name="T34" fmla="*/ 80 w 489"/>
              <a:gd name="T35" fmla="*/ 272 h 321"/>
              <a:gd name="T36" fmla="*/ 48 w 489"/>
              <a:gd name="T37" fmla="*/ 320 h 321"/>
              <a:gd name="T38" fmla="*/ 8 w 489"/>
              <a:gd name="T39" fmla="*/ 272 h 321"/>
              <a:gd name="T40" fmla="*/ 0 w 489"/>
              <a:gd name="T41" fmla="*/ 272 h 321"/>
              <a:gd name="T42" fmla="*/ 8 w 489"/>
              <a:gd name="T43" fmla="*/ 256 h 321"/>
              <a:gd name="T44" fmla="*/ 16 w 489"/>
              <a:gd name="T45" fmla="*/ 248 h 321"/>
              <a:gd name="T46" fmla="*/ 0 w 489"/>
              <a:gd name="T47" fmla="*/ 232 h 321"/>
              <a:gd name="T48" fmla="*/ 0 w 489"/>
              <a:gd name="T49" fmla="*/ 224 h 321"/>
              <a:gd name="T50" fmla="*/ 16 w 489"/>
              <a:gd name="T51" fmla="*/ 208 h 321"/>
              <a:gd name="T52" fmla="*/ 72 w 489"/>
              <a:gd name="T53" fmla="*/ 208 h 321"/>
              <a:gd name="T54" fmla="*/ 96 w 489"/>
              <a:gd name="T55" fmla="*/ 192 h 321"/>
              <a:gd name="T56" fmla="*/ 112 w 489"/>
              <a:gd name="T57" fmla="*/ 184 h 321"/>
              <a:gd name="T58" fmla="*/ 112 w 489"/>
              <a:gd name="T59" fmla="*/ 160 h 321"/>
              <a:gd name="T60" fmla="*/ 80 w 489"/>
              <a:gd name="T61" fmla="*/ 120 h 321"/>
              <a:gd name="T62" fmla="*/ 72 w 489"/>
              <a:gd name="T63" fmla="*/ 80 h 321"/>
              <a:gd name="T64" fmla="*/ 88 w 489"/>
              <a:gd name="T65" fmla="*/ 56 h 321"/>
              <a:gd name="T66" fmla="*/ 88 w 489"/>
              <a:gd name="T67" fmla="*/ 40 h 321"/>
              <a:gd name="T68" fmla="*/ 72 w 489"/>
              <a:gd name="T69" fmla="*/ 8 h 321"/>
              <a:gd name="T70" fmla="*/ 128 w 489"/>
              <a:gd name="T71" fmla="*/ 8 h 321"/>
              <a:gd name="T72" fmla="*/ 144 w 489"/>
              <a:gd name="T73" fmla="*/ 16 h 321"/>
              <a:gd name="T74" fmla="*/ 168 w 489"/>
              <a:gd name="T75" fmla="*/ 0 h 321"/>
              <a:gd name="T76" fmla="*/ 208 w 489"/>
              <a:gd name="T77" fmla="*/ 72 h 321"/>
              <a:gd name="T78" fmla="*/ 280 w 489"/>
              <a:gd name="T79" fmla="*/ 72 h 321"/>
              <a:gd name="T80" fmla="*/ 296 w 489"/>
              <a:gd name="T81" fmla="*/ 80 h 321"/>
              <a:gd name="T82" fmla="*/ 312 w 489"/>
              <a:gd name="T83" fmla="*/ 72 h 321"/>
              <a:gd name="T84" fmla="*/ 336 w 489"/>
              <a:gd name="T85" fmla="*/ 88 h 321"/>
              <a:gd name="T86" fmla="*/ 336 w 489"/>
              <a:gd name="T87" fmla="*/ 112 h 321"/>
              <a:gd name="T88" fmla="*/ 352 w 489"/>
              <a:gd name="T89" fmla="*/ 128 h 321"/>
              <a:gd name="T90" fmla="*/ 360 w 489"/>
              <a:gd name="T91" fmla="*/ 112 h 321"/>
              <a:gd name="T92" fmla="*/ 376 w 489"/>
              <a:gd name="T93" fmla="*/ 128 h 321"/>
              <a:gd name="T94" fmla="*/ 408 w 489"/>
              <a:gd name="T95" fmla="*/ 128 h 321"/>
              <a:gd name="T96" fmla="*/ 416 w 489"/>
              <a:gd name="T97" fmla="*/ 120 h 321"/>
              <a:gd name="T98" fmla="*/ 464 w 489"/>
              <a:gd name="T99" fmla="*/ 152 h 321"/>
              <a:gd name="T100" fmla="*/ 472 w 489"/>
              <a:gd name="T101" fmla="*/ 192 h 321"/>
              <a:gd name="T102" fmla="*/ 472 w 489"/>
              <a:gd name="T103" fmla="*/ 216 h 321"/>
              <a:gd name="T104" fmla="*/ 488 w 489"/>
              <a:gd name="T105" fmla="*/ 248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9" h="321">
                <a:moveTo>
                  <a:pt x="488" y="248"/>
                </a:moveTo>
                <a:lnTo>
                  <a:pt x="448" y="264"/>
                </a:lnTo>
                <a:lnTo>
                  <a:pt x="392" y="296"/>
                </a:lnTo>
                <a:lnTo>
                  <a:pt x="368" y="304"/>
                </a:lnTo>
                <a:lnTo>
                  <a:pt x="352" y="320"/>
                </a:lnTo>
                <a:lnTo>
                  <a:pt x="328" y="320"/>
                </a:lnTo>
                <a:lnTo>
                  <a:pt x="336" y="272"/>
                </a:lnTo>
                <a:lnTo>
                  <a:pt x="320" y="272"/>
                </a:lnTo>
                <a:lnTo>
                  <a:pt x="288" y="288"/>
                </a:lnTo>
                <a:lnTo>
                  <a:pt x="280" y="280"/>
                </a:lnTo>
                <a:lnTo>
                  <a:pt x="240" y="280"/>
                </a:lnTo>
                <a:lnTo>
                  <a:pt x="224" y="256"/>
                </a:lnTo>
                <a:lnTo>
                  <a:pt x="184" y="256"/>
                </a:lnTo>
                <a:lnTo>
                  <a:pt x="144" y="240"/>
                </a:lnTo>
                <a:lnTo>
                  <a:pt x="128" y="248"/>
                </a:lnTo>
                <a:lnTo>
                  <a:pt x="136" y="280"/>
                </a:lnTo>
                <a:lnTo>
                  <a:pt x="112" y="272"/>
                </a:lnTo>
                <a:lnTo>
                  <a:pt x="80" y="272"/>
                </a:lnTo>
                <a:lnTo>
                  <a:pt x="48" y="320"/>
                </a:lnTo>
                <a:lnTo>
                  <a:pt x="8" y="272"/>
                </a:lnTo>
                <a:lnTo>
                  <a:pt x="0" y="272"/>
                </a:lnTo>
                <a:lnTo>
                  <a:pt x="8" y="256"/>
                </a:lnTo>
                <a:lnTo>
                  <a:pt x="16" y="248"/>
                </a:lnTo>
                <a:lnTo>
                  <a:pt x="0" y="232"/>
                </a:lnTo>
                <a:lnTo>
                  <a:pt x="0" y="224"/>
                </a:lnTo>
                <a:lnTo>
                  <a:pt x="16" y="208"/>
                </a:lnTo>
                <a:lnTo>
                  <a:pt x="72" y="208"/>
                </a:lnTo>
                <a:lnTo>
                  <a:pt x="96" y="192"/>
                </a:lnTo>
                <a:lnTo>
                  <a:pt x="112" y="184"/>
                </a:lnTo>
                <a:lnTo>
                  <a:pt x="112" y="160"/>
                </a:lnTo>
                <a:lnTo>
                  <a:pt x="80" y="120"/>
                </a:lnTo>
                <a:lnTo>
                  <a:pt x="72" y="80"/>
                </a:lnTo>
                <a:lnTo>
                  <a:pt x="88" y="56"/>
                </a:lnTo>
                <a:lnTo>
                  <a:pt x="88" y="40"/>
                </a:lnTo>
                <a:lnTo>
                  <a:pt x="72" y="8"/>
                </a:lnTo>
                <a:lnTo>
                  <a:pt x="128" y="8"/>
                </a:lnTo>
                <a:lnTo>
                  <a:pt x="144" y="16"/>
                </a:lnTo>
                <a:lnTo>
                  <a:pt x="168" y="0"/>
                </a:lnTo>
                <a:lnTo>
                  <a:pt x="208" y="72"/>
                </a:lnTo>
                <a:lnTo>
                  <a:pt x="280" y="72"/>
                </a:lnTo>
                <a:lnTo>
                  <a:pt x="296" y="80"/>
                </a:lnTo>
                <a:lnTo>
                  <a:pt x="312" y="72"/>
                </a:lnTo>
                <a:lnTo>
                  <a:pt x="336" y="88"/>
                </a:lnTo>
                <a:lnTo>
                  <a:pt x="336" y="112"/>
                </a:lnTo>
                <a:lnTo>
                  <a:pt x="352" y="128"/>
                </a:lnTo>
                <a:lnTo>
                  <a:pt x="360" y="112"/>
                </a:lnTo>
                <a:lnTo>
                  <a:pt x="376" y="128"/>
                </a:lnTo>
                <a:lnTo>
                  <a:pt x="408" y="128"/>
                </a:lnTo>
                <a:lnTo>
                  <a:pt x="416" y="120"/>
                </a:lnTo>
                <a:lnTo>
                  <a:pt x="464" y="152"/>
                </a:lnTo>
                <a:lnTo>
                  <a:pt x="472" y="192"/>
                </a:lnTo>
                <a:lnTo>
                  <a:pt x="472" y="216"/>
                </a:lnTo>
                <a:lnTo>
                  <a:pt x="488" y="248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3" name="Freeform 29"/>
          <p:cNvSpPr/>
          <p:nvPr/>
        </p:nvSpPr>
        <p:spPr bwMode="gray">
          <a:xfrm>
            <a:off x="4317562" y="3098267"/>
            <a:ext cx="454537" cy="584060"/>
          </a:xfrm>
          <a:custGeom>
            <a:avLst/>
            <a:gdLst>
              <a:gd name="T0" fmla="*/ 88 w 305"/>
              <a:gd name="T1" fmla="*/ 0 h 385"/>
              <a:gd name="T2" fmla="*/ 128 w 305"/>
              <a:gd name="T3" fmla="*/ 32 h 385"/>
              <a:gd name="T4" fmla="*/ 176 w 305"/>
              <a:gd name="T5" fmla="*/ 64 h 385"/>
              <a:gd name="T6" fmla="*/ 200 w 305"/>
              <a:gd name="T7" fmla="*/ 96 h 385"/>
              <a:gd name="T8" fmla="*/ 240 w 305"/>
              <a:gd name="T9" fmla="*/ 136 h 385"/>
              <a:gd name="T10" fmla="*/ 272 w 305"/>
              <a:gd name="T11" fmla="*/ 144 h 385"/>
              <a:gd name="T12" fmla="*/ 248 w 305"/>
              <a:gd name="T13" fmla="*/ 144 h 385"/>
              <a:gd name="T14" fmla="*/ 232 w 305"/>
              <a:gd name="T15" fmla="*/ 176 h 385"/>
              <a:gd name="T16" fmla="*/ 248 w 305"/>
              <a:gd name="T17" fmla="*/ 224 h 385"/>
              <a:gd name="T18" fmla="*/ 288 w 305"/>
              <a:gd name="T19" fmla="*/ 248 h 385"/>
              <a:gd name="T20" fmla="*/ 288 w 305"/>
              <a:gd name="T21" fmla="*/ 296 h 385"/>
              <a:gd name="T22" fmla="*/ 280 w 305"/>
              <a:gd name="T23" fmla="*/ 320 h 385"/>
              <a:gd name="T24" fmla="*/ 264 w 305"/>
              <a:gd name="T25" fmla="*/ 312 h 385"/>
              <a:gd name="T26" fmla="*/ 272 w 305"/>
              <a:gd name="T27" fmla="*/ 344 h 385"/>
              <a:gd name="T28" fmla="*/ 264 w 305"/>
              <a:gd name="T29" fmla="*/ 360 h 385"/>
              <a:gd name="T30" fmla="*/ 224 w 305"/>
              <a:gd name="T31" fmla="*/ 384 h 385"/>
              <a:gd name="T32" fmla="*/ 184 w 305"/>
              <a:gd name="T33" fmla="*/ 384 h 385"/>
              <a:gd name="T34" fmla="*/ 152 w 305"/>
              <a:gd name="T35" fmla="*/ 368 h 385"/>
              <a:gd name="T36" fmla="*/ 128 w 305"/>
              <a:gd name="T37" fmla="*/ 384 h 385"/>
              <a:gd name="T38" fmla="*/ 136 w 305"/>
              <a:gd name="T39" fmla="*/ 360 h 385"/>
              <a:gd name="T40" fmla="*/ 120 w 305"/>
              <a:gd name="T41" fmla="*/ 368 h 385"/>
              <a:gd name="T42" fmla="*/ 80 w 305"/>
              <a:gd name="T43" fmla="*/ 312 h 385"/>
              <a:gd name="T44" fmla="*/ 72 w 305"/>
              <a:gd name="T45" fmla="*/ 264 h 385"/>
              <a:gd name="T46" fmla="*/ 72 w 305"/>
              <a:gd name="T47" fmla="*/ 216 h 385"/>
              <a:gd name="T48" fmla="*/ 72 w 305"/>
              <a:gd name="T49" fmla="*/ 160 h 385"/>
              <a:gd name="T50" fmla="*/ 24 w 305"/>
              <a:gd name="T51" fmla="*/ 152 h 385"/>
              <a:gd name="T52" fmla="*/ 0 w 305"/>
              <a:gd name="T53" fmla="*/ 136 h 385"/>
              <a:gd name="T54" fmla="*/ 32 w 305"/>
              <a:gd name="T55" fmla="*/ 120 h 385"/>
              <a:gd name="T56" fmla="*/ 40 w 305"/>
              <a:gd name="T57" fmla="*/ 40 h 385"/>
              <a:gd name="T58" fmla="*/ 72 w 305"/>
              <a:gd name="T59" fmla="*/ 56 h 385"/>
              <a:gd name="T60" fmla="*/ 104 w 305"/>
              <a:gd name="T61" fmla="*/ 48 h 385"/>
              <a:gd name="T62" fmla="*/ 80 w 305"/>
              <a:gd name="T63" fmla="*/ 1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5" h="385">
                <a:moveTo>
                  <a:pt x="80" y="8"/>
                </a:moveTo>
                <a:lnTo>
                  <a:pt x="88" y="0"/>
                </a:lnTo>
                <a:lnTo>
                  <a:pt x="120" y="8"/>
                </a:lnTo>
                <a:lnTo>
                  <a:pt x="128" y="32"/>
                </a:lnTo>
                <a:lnTo>
                  <a:pt x="152" y="32"/>
                </a:lnTo>
                <a:lnTo>
                  <a:pt x="176" y="64"/>
                </a:lnTo>
                <a:lnTo>
                  <a:pt x="184" y="56"/>
                </a:lnTo>
                <a:lnTo>
                  <a:pt x="200" y="96"/>
                </a:lnTo>
                <a:lnTo>
                  <a:pt x="224" y="136"/>
                </a:lnTo>
                <a:lnTo>
                  <a:pt x="240" y="136"/>
                </a:lnTo>
                <a:lnTo>
                  <a:pt x="256" y="120"/>
                </a:lnTo>
                <a:lnTo>
                  <a:pt x="272" y="144"/>
                </a:lnTo>
                <a:lnTo>
                  <a:pt x="256" y="160"/>
                </a:lnTo>
                <a:lnTo>
                  <a:pt x="248" y="144"/>
                </a:lnTo>
                <a:lnTo>
                  <a:pt x="232" y="144"/>
                </a:lnTo>
                <a:lnTo>
                  <a:pt x="232" y="176"/>
                </a:lnTo>
                <a:lnTo>
                  <a:pt x="224" y="192"/>
                </a:lnTo>
                <a:lnTo>
                  <a:pt x="248" y="224"/>
                </a:lnTo>
                <a:lnTo>
                  <a:pt x="248" y="248"/>
                </a:lnTo>
                <a:lnTo>
                  <a:pt x="288" y="248"/>
                </a:lnTo>
                <a:lnTo>
                  <a:pt x="304" y="264"/>
                </a:lnTo>
                <a:lnTo>
                  <a:pt x="288" y="296"/>
                </a:lnTo>
                <a:lnTo>
                  <a:pt x="296" y="320"/>
                </a:lnTo>
                <a:lnTo>
                  <a:pt x="280" y="320"/>
                </a:lnTo>
                <a:lnTo>
                  <a:pt x="280" y="312"/>
                </a:lnTo>
                <a:lnTo>
                  <a:pt x="264" y="312"/>
                </a:lnTo>
                <a:lnTo>
                  <a:pt x="264" y="328"/>
                </a:lnTo>
                <a:lnTo>
                  <a:pt x="272" y="344"/>
                </a:lnTo>
                <a:lnTo>
                  <a:pt x="264" y="344"/>
                </a:lnTo>
                <a:lnTo>
                  <a:pt x="264" y="360"/>
                </a:lnTo>
                <a:lnTo>
                  <a:pt x="232" y="384"/>
                </a:lnTo>
                <a:lnTo>
                  <a:pt x="224" y="384"/>
                </a:lnTo>
                <a:lnTo>
                  <a:pt x="216" y="376"/>
                </a:lnTo>
                <a:lnTo>
                  <a:pt x="184" y="384"/>
                </a:lnTo>
                <a:lnTo>
                  <a:pt x="168" y="352"/>
                </a:lnTo>
                <a:lnTo>
                  <a:pt x="152" y="368"/>
                </a:lnTo>
                <a:lnTo>
                  <a:pt x="152" y="384"/>
                </a:lnTo>
                <a:lnTo>
                  <a:pt x="128" y="384"/>
                </a:lnTo>
                <a:lnTo>
                  <a:pt x="128" y="368"/>
                </a:lnTo>
                <a:lnTo>
                  <a:pt x="136" y="360"/>
                </a:lnTo>
                <a:lnTo>
                  <a:pt x="128" y="352"/>
                </a:lnTo>
                <a:lnTo>
                  <a:pt x="120" y="368"/>
                </a:lnTo>
                <a:lnTo>
                  <a:pt x="88" y="360"/>
                </a:lnTo>
                <a:lnTo>
                  <a:pt x="80" y="312"/>
                </a:lnTo>
                <a:lnTo>
                  <a:pt x="80" y="296"/>
                </a:lnTo>
                <a:lnTo>
                  <a:pt x="72" y="264"/>
                </a:lnTo>
                <a:lnTo>
                  <a:pt x="32" y="240"/>
                </a:lnTo>
                <a:lnTo>
                  <a:pt x="72" y="216"/>
                </a:lnTo>
                <a:lnTo>
                  <a:pt x="80" y="216"/>
                </a:lnTo>
                <a:lnTo>
                  <a:pt x="72" y="160"/>
                </a:lnTo>
                <a:lnTo>
                  <a:pt x="48" y="168"/>
                </a:lnTo>
                <a:lnTo>
                  <a:pt x="24" y="152"/>
                </a:lnTo>
                <a:lnTo>
                  <a:pt x="16" y="136"/>
                </a:lnTo>
                <a:lnTo>
                  <a:pt x="0" y="136"/>
                </a:lnTo>
                <a:lnTo>
                  <a:pt x="8" y="120"/>
                </a:lnTo>
                <a:lnTo>
                  <a:pt x="32" y="120"/>
                </a:lnTo>
                <a:lnTo>
                  <a:pt x="40" y="88"/>
                </a:lnTo>
                <a:lnTo>
                  <a:pt x="40" y="40"/>
                </a:lnTo>
                <a:lnTo>
                  <a:pt x="48" y="40"/>
                </a:lnTo>
                <a:lnTo>
                  <a:pt x="72" y="56"/>
                </a:lnTo>
                <a:lnTo>
                  <a:pt x="80" y="72"/>
                </a:lnTo>
                <a:lnTo>
                  <a:pt x="104" y="48"/>
                </a:lnTo>
                <a:lnTo>
                  <a:pt x="104" y="32"/>
                </a:lnTo>
                <a:lnTo>
                  <a:pt x="80" y="16"/>
                </a:lnTo>
                <a:lnTo>
                  <a:pt x="80" y="8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4" name="Freeform 30"/>
          <p:cNvSpPr/>
          <p:nvPr/>
        </p:nvSpPr>
        <p:spPr bwMode="gray">
          <a:xfrm>
            <a:off x="3912634" y="2916854"/>
            <a:ext cx="561803" cy="544237"/>
          </a:xfrm>
          <a:custGeom>
            <a:avLst/>
            <a:gdLst>
              <a:gd name="T0" fmla="*/ 200 w 377"/>
              <a:gd name="T1" fmla="*/ 8 h 361"/>
              <a:gd name="T2" fmla="*/ 248 w 377"/>
              <a:gd name="T3" fmla="*/ 0 h 361"/>
              <a:gd name="T4" fmla="*/ 264 w 377"/>
              <a:gd name="T5" fmla="*/ 16 h 361"/>
              <a:gd name="T6" fmla="*/ 304 w 377"/>
              <a:gd name="T7" fmla="*/ 24 h 361"/>
              <a:gd name="T8" fmla="*/ 320 w 377"/>
              <a:gd name="T9" fmla="*/ 16 h 361"/>
              <a:gd name="T10" fmla="*/ 336 w 377"/>
              <a:gd name="T11" fmla="*/ 16 h 361"/>
              <a:gd name="T12" fmla="*/ 280 w 377"/>
              <a:gd name="T13" fmla="*/ 64 h 361"/>
              <a:gd name="T14" fmla="*/ 272 w 377"/>
              <a:gd name="T15" fmla="*/ 88 h 361"/>
              <a:gd name="T16" fmla="*/ 280 w 377"/>
              <a:gd name="T17" fmla="*/ 96 h 361"/>
              <a:gd name="T18" fmla="*/ 288 w 377"/>
              <a:gd name="T19" fmla="*/ 96 h 361"/>
              <a:gd name="T20" fmla="*/ 320 w 377"/>
              <a:gd name="T21" fmla="*/ 128 h 361"/>
              <a:gd name="T22" fmla="*/ 352 w 377"/>
              <a:gd name="T23" fmla="*/ 128 h 361"/>
              <a:gd name="T24" fmla="*/ 352 w 377"/>
              <a:gd name="T25" fmla="*/ 144 h 361"/>
              <a:gd name="T26" fmla="*/ 376 w 377"/>
              <a:gd name="T27" fmla="*/ 152 h 361"/>
              <a:gd name="T28" fmla="*/ 376 w 377"/>
              <a:gd name="T29" fmla="*/ 168 h 361"/>
              <a:gd name="T30" fmla="*/ 352 w 377"/>
              <a:gd name="T31" fmla="*/ 192 h 361"/>
              <a:gd name="T32" fmla="*/ 352 w 377"/>
              <a:gd name="T33" fmla="*/ 176 h 361"/>
              <a:gd name="T34" fmla="*/ 328 w 377"/>
              <a:gd name="T35" fmla="*/ 160 h 361"/>
              <a:gd name="T36" fmla="*/ 312 w 377"/>
              <a:gd name="T37" fmla="*/ 160 h 361"/>
              <a:gd name="T38" fmla="*/ 312 w 377"/>
              <a:gd name="T39" fmla="*/ 208 h 361"/>
              <a:gd name="T40" fmla="*/ 304 w 377"/>
              <a:gd name="T41" fmla="*/ 240 h 361"/>
              <a:gd name="T42" fmla="*/ 280 w 377"/>
              <a:gd name="T43" fmla="*/ 240 h 361"/>
              <a:gd name="T44" fmla="*/ 272 w 377"/>
              <a:gd name="T45" fmla="*/ 248 h 361"/>
              <a:gd name="T46" fmla="*/ 288 w 377"/>
              <a:gd name="T47" fmla="*/ 256 h 361"/>
              <a:gd name="T48" fmla="*/ 296 w 377"/>
              <a:gd name="T49" fmla="*/ 272 h 361"/>
              <a:gd name="T50" fmla="*/ 320 w 377"/>
              <a:gd name="T51" fmla="*/ 288 h 361"/>
              <a:gd name="T52" fmla="*/ 344 w 377"/>
              <a:gd name="T53" fmla="*/ 280 h 361"/>
              <a:gd name="T54" fmla="*/ 352 w 377"/>
              <a:gd name="T55" fmla="*/ 336 h 361"/>
              <a:gd name="T56" fmla="*/ 304 w 377"/>
              <a:gd name="T57" fmla="*/ 360 h 361"/>
              <a:gd name="T58" fmla="*/ 296 w 377"/>
              <a:gd name="T59" fmla="*/ 352 h 361"/>
              <a:gd name="T60" fmla="*/ 288 w 377"/>
              <a:gd name="T61" fmla="*/ 360 h 361"/>
              <a:gd name="T62" fmla="*/ 256 w 377"/>
              <a:gd name="T63" fmla="*/ 360 h 361"/>
              <a:gd name="T64" fmla="*/ 240 w 377"/>
              <a:gd name="T65" fmla="*/ 344 h 361"/>
              <a:gd name="T66" fmla="*/ 232 w 377"/>
              <a:gd name="T67" fmla="*/ 360 h 361"/>
              <a:gd name="T68" fmla="*/ 216 w 377"/>
              <a:gd name="T69" fmla="*/ 344 h 361"/>
              <a:gd name="T70" fmla="*/ 216 w 377"/>
              <a:gd name="T71" fmla="*/ 320 h 361"/>
              <a:gd name="T72" fmla="*/ 192 w 377"/>
              <a:gd name="T73" fmla="*/ 304 h 361"/>
              <a:gd name="T74" fmla="*/ 176 w 377"/>
              <a:gd name="T75" fmla="*/ 312 h 361"/>
              <a:gd name="T76" fmla="*/ 160 w 377"/>
              <a:gd name="T77" fmla="*/ 304 h 361"/>
              <a:gd name="T78" fmla="*/ 88 w 377"/>
              <a:gd name="T79" fmla="*/ 296 h 361"/>
              <a:gd name="T80" fmla="*/ 48 w 377"/>
              <a:gd name="T81" fmla="*/ 232 h 361"/>
              <a:gd name="T82" fmla="*/ 16 w 377"/>
              <a:gd name="T83" fmla="*/ 184 h 361"/>
              <a:gd name="T84" fmla="*/ 0 w 377"/>
              <a:gd name="T85" fmla="*/ 128 h 361"/>
              <a:gd name="T86" fmla="*/ 32 w 377"/>
              <a:gd name="T87" fmla="*/ 128 h 361"/>
              <a:gd name="T88" fmla="*/ 112 w 377"/>
              <a:gd name="T89" fmla="*/ 80 h 361"/>
              <a:gd name="T90" fmla="*/ 136 w 377"/>
              <a:gd name="T91" fmla="*/ 80 h 361"/>
              <a:gd name="T92" fmla="*/ 168 w 377"/>
              <a:gd name="T93" fmla="*/ 80 h 361"/>
              <a:gd name="T94" fmla="*/ 192 w 377"/>
              <a:gd name="T95" fmla="*/ 48 h 361"/>
              <a:gd name="T96" fmla="*/ 200 w 377"/>
              <a:gd name="T97" fmla="*/ 8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7" h="361">
                <a:moveTo>
                  <a:pt x="200" y="8"/>
                </a:moveTo>
                <a:lnTo>
                  <a:pt x="248" y="0"/>
                </a:lnTo>
                <a:lnTo>
                  <a:pt x="264" y="16"/>
                </a:lnTo>
                <a:lnTo>
                  <a:pt x="304" y="24"/>
                </a:lnTo>
                <a:lnTo>
                  <a:pt x="320" y="16"/>
                </a:lnTo>
                <a:lnTo>
                  <a:pt x="336" y="16"/>
                </a:lnTo>
                <a:lnTo>
                  <a:pt x="280" y="64"/>
                </a:lnTo>
                <a:lnTo>
                  <a:pt x="272" y="88"/>
                </a:lnTo>
                <a:lnTo>
                  <a:pt x="280" y="96"/>
                </a:lnTo>
                <a:lnTo>
                  <a:pt x="288" y="96"/>
                </a:lnTo>
                <a:lnTo>
                  <a:pt x="320" y="128"/>
                </a:lnTo>
                <a:lnTo>
                  <a:pt x="352" y="128"/>
                </a:lnTo>
                <a:lnTo>
                  <a:pt x="352" y="144"/>
                </a:lnTo>
                <a:lnTo>
                  <a:pt x="376" y="152"/>
                </a:lnTo>
                <a:lnTo>
                  <a:pt x="376" y="168"/>
                </a:lnTo>
                <a:lnTo>
                  <a:pt x="352" y="192"/>
                </a:lnTo>
                <a:lnTo>
                  <a:pt x="352" y="176"/>
                </a:lnTo>
                <a:lnTo>
                  <a:pt x="328" y="160"/>
                </a:lnTo>
                <a:lnTo>
                  <a:pt x="312" y="160"/>
                </a:lnTo>
                <a:lnTo>
                  <a:pt x="312" y="208"/>
                </a:lnTo>
                <a:lnTo>
                  <a:pt x="304" y="240"/>
                </a:lnTo>
                <a:lnTo>
                  <a:pt x="280" y="240"/>
                </a:lnTo>
                <a:lnTo>
                  <a:pt x="272" y="248"/>
                </a:lnTo>
                <a:lnTo>
                  <a:pt x="288" y="256"/>
                </a:lnTo>
                <a:lnTo>
                  <a:pt x="296" y="272"/>
                </a:lnTo>
                <a:lnTo>
                  <a:pt x="320" y="288"/>
                </a:lnTo>
                <a:lnTo>
                  <a:pt x="344" y="280"/>
                </a:lnTo>
                <a:lnTo>
                  <a:pt x="352" y="336"/>
                </a:lnTo>
                <a:lnTo>
                  <a:pt x="304" y="360"/>
                </a:lnTo>
                <a:lnTo>
                  <a:pt x="296" y="352"/>
                </a:lnTo>
                <a:lnTo>
                  <a:pt x="288" y="360"/>
                </a:lnTo>
                <a:lnTo>
                  <a:pt x="256" y="360"/>
                </a:lnTo>
                <a:lnTo>
                  <a:pt x="240" y="344"/>
                </a:lnTo>
                <a:lnTo>
                  <a:pt x="232" y="360"/>
                </a:lnTo>
                <a:lnTo>
                  <a:pt x="216" y="344"/>
                </a:lnTo>
                <a:lnTo>
                  <a:pt x="216" y="320"/>
                </a:lnTo>
                <a:lnTo>
                  <a:pt x="192" y="304"/>
                </a:lnTo>
                <a:lnTo>
                  <a:pt x="176" y="312"/>
                </a:lnTo>
                <a:lnTo>
                  <a:pt x="160" y="304"/>
                </a:lnTo>
                <a:lnTo>
                  <a:pt x="88" y="296"/>
                </a:lnTo>
                <a:lnTo>
                  <a:pt x="48" y="232"/>
                </a:lnTo>
                <a:lnTo>
                  <a:pt x="16" y="184"/>
                </a:lnTo>
                <a:lnTo>
                  <a:pt x="0" y="128"/>
                </a:lnTo>
                <a:lnTo>
                  <a:pt x="32" y="128"/>
                </a:lnTo>
                <a:lnTo>
                  <a:pt x="112" y="80"/>
                </a:lnTo>
                <a:lnTo>
                  <a:pt x="136" y="80"/>
                </a:lnTo>
                <a:lnTo>
                  <a:pt x="168" y="80"/>
                </a:lnTo>
                <a:lnTo>
                  <a:pt x="192" y="48"/>
                </a:lnTo>
                <a:lnTo>
                  <a:pt x="200" y="8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5" name="Freeform 31"/>
          <p:cNvSpPr/>
          <p:nvPr/>
        </p:nvSpPr>
        <p:spPr bwMode="invGray">
          <a:xfrm>
            <a:off x="3901909" y="2421289"/>
            <a:ext cx="371407" cy="691727"/>
          </a:xfrm>
          <a:custGeom>
            <a:avLst/>
            <a:gdLst>
              <a:gd name="T0" fmla="*/ 208 w 249"/>
              <a:gd name="T1" fmla="*/ 336 h 457"/>
              <a:gd name="T2" fmla="*/ 200 w 249"/>
              <a:gd name="T3" fmla="*/ 376 h 457"/>
              <a:gd name="T4" fmla="*/ 176 w 249"/>
              <a:gd name="T5" fmla="*/ 408 h 457"/>
              <a:gd name="T6" fmla="*/ 136 w 249"/>
              <a:gd name="T7" fmla="*/ 400 h 457"/>
              <a:gd name="T8" fmla="*/ 80 w 249"/>
              <a:gd name="T9" fmla="*/ 432 h 457"/>
              <a:gd name="T10" fmla="*/ 40 w 249"/>
              <a:gd name="T11" fmla="*/ 456 h 457"/>
              <a:gd name="T12" fmla="*/ 8 w 249"/>
              <a:gd name="T13" fmla="*/ 456 h 457"/>
              <a:gd name="T14" fmla="*/ 0 w 249"/>
              <a:gd name="T15" fmla="*/ 448 h 457"/>
              <a:gd name="T16" fmla="*/ 16 w 249"/>
              <a:gd name="T17" fmla="*/ 384 h 457"/>
              <a:gd name="T18" fmla="*/ 24 w 249"/>
              <a:gd name="T19" fmla="*/ 368 h 457"/>
              <a:gd name="T20" fmla="*/ 8 w 249"/>
              <a:gd name="T21" fmla="*/ 328 h 457"/>
              <a:gd name="T22" fmla="*/ 16 w 249"/>
              <a:gd name="T23" fmla="*/ 264 h 457"/>
              <a:gd name="T24" fmla="*/ 24 w 249"/>
              <a:gd name="T25" fmla="*/ 224 h 457"/>
              <a:gd name="T26" fmla="*/ 32 w 249"/>
              <a:gd name="T27" fmla="*/ 208 h 457"/>
              <a:gd name="T28" fmla="*/ 16 w 249"/>
              <a:gd name="T29" fmla="*/ 192 h 457"/>
              <a:gd name="T30" fmla="*/ 32 w 249"/>
              <a:gd name="T31" fmla="*/ 160 h 457"/>
              <a:gd name="T32" fmla="*/ 56 w 249"/>
              <a:gd name="T33" fmla="*/ 112 h 457"/>
              <a:gd name="T34" fmla="*/ 56 w 249"/>
              <a:gd name="T35" fmla="*/ 80 h 457"/>
              <a:gd name="T36" fmla="*/ 72 w 249"/>
              <a:gd name="T37" fmla="*/ 80 h 457"/>
              <a:gd name="T38" fmla="*/ 120 w 249"/>
              <a:gd name="T39" fmla="*/ 24 h 457"/>
              <a:gd name="T40" fmla="*/ 144 w 249"/>
              <a:gd name="T41" fmla="*/ 16 h 457"/>
              <a:gd name="T42" fmla="*/ 168 w 249"/>
              <a:gd name="T43" fmla="*/ 0 h 457"/>
              <a:gd name="T44" fmla="*/ 176 w 249"/>
              <a:gd name="T45" fmla="*/ 8 h 457"/>
              <a:gd name="T46" fmla="*/ 216 w 249"/>
              <a:gd name="T47" fmla="*/ 0 h 457"/>
              <a:gd name="T48" fmla="*/ 240 w 249"/>
              <a:gd name="T49" fmla="*/ 24 h 457"/>
              <a:gd name="T50" fmla="*/ 216 w 249"/>
              <a:gd name="T51" fmla="*/ 32 h 457"/>
              <a:gd name="T52" fmla="*/ 208 w 249"/>
              <a:gd name="T53" fmla="*/ 48 h 457"/>
              <a:gd name="T54" fmla="*/ 240 w 249"/>
              <a:gd name="T55" fmla="*/ 48 h 457"/>
              <a:gd name="T56" fmla="*/ 248 w 249"/>
              <a:gd name="T57" fmla="*/ 88 h 457"/>
              <a:gd name="T58" fmla="*/ 232 w 249"/>
              <a:gd name="T59" fmla="*/ 120 h 457"/>
              <a:gd name="T60" fmla="*/ 216 w 249"/>
              <a:gd name="T61" fmla="*/ 104 h 457"/>
              <a:gd name="T62" fmla="*/ 192 w 249"/>
              <a:gd name="T63" fmla="*/ 120 h 457"/>
              <a:gd name="T64" fmla="*/ 200 w 249"/>
              <a:gd name="T65" fmla="*/ 136 h 457"/>
              <a:gd name="T66" fmla="*/ 184 w 249"/>
              <a:gd name="T67" fmla="*/ 160 h 457"/>
              <a:gd name="T68" fmla="*/ 224 w 249"/>
              <a:gd name="T69" fmla="*/ 216 h 457"/>
              <a:gd name="T70" fmla="*/ 192 w 249"/>
              <a:gd name="T71" fmla="*/ 304 h 457"/>
              <a:gd name="T72" fmla="*/ 208 w 249"/>
              <a:gd name="T73" fmla="*/ 33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9" h="457">
                <a:moveTo>
                  <a:pt x="208" y="336"/>
                </a:moveTo>
                <a:lnTo>
                  <a:pt x="200" y="376"/>
                </a:lnTo>
                <a:lnTo>
                  <a:pt x="176" y="408"/>
                </a:lnTo>
                <a:lnTo>
                  <a:pt x="136" y="400"/>
                </a:lnTo>
                <a:lnTo>
                  <a:pt x="80" y="432"/>
                </a:lnTo>
                <a:lnTo>
                  <a:pt x="40" y="456"/>
                </a:lnTo>
                <a:lnTo>
                  <a:pt x="8" y="456"/>
                </a:lnTo>
                <a:lnTo>
                  <a:pt x="0" y="448"/>
                </a:lnTo>
                <a:lnTo>
                  <a:pt x="16" y="384"/>
                </a:lnTo>
                <a:lnTo>
                  <a:pt x="24" y="368"/>
                </a:lnTo>
                <a:lnTo>
                  <a:pt x="8" y="328"/>
                </a:lnTo>
                <a:lnTo>
                  <a:pt x="16" y="264"/>
                </a:lnTo>
                <a:lnTo>
                  <a:pt x="24" y="224"/>
                </a:lnTo>
                <a:lnTo>
                  <a:pt x="32" y="208"/>
                </a:lnTo>
                <a:lnTo>
                  <a:pt x="16" y="192"/>
                </a:lnTo>
                <a:lnTo>
                  <a:pt x="32" y="160"/>
                </a:lnTo>
                <a:lnTo>
                  <a:pt x="56" y="112"/>
                </a:lnTo>
                <a:lnTo>
                  <a:pt x="56" y="80"/>
                </a:lnTo>
                <a:lnTo>
                  <a:pt x="72" y="80"/>
                </a:lnTo>
                <a:lnTo>
                  <a:pt x="120" y="24"/>
                </a:lnTo>
                <a:lnTo>
                  <a:pt x="144" y="16"/>
                </a:lnTo>
                <a:lnTo>
                  <a:pt x="168" y="0"/>
                </a:lnTo>
                <a:lnTo>
                  <a:pt x="176" y="8"/>
                </a:lnTo>
                <a:lnTo>
                  <a:pt x="216" y="0"/>
                </a:lnTo>
                <a:lnTo>
                  <a:pt x="240" y="24"/>
                </a:lnTo>
                <a:lnTo>
                  <a:pt x="216" y="32"/>
                </a:lnTo>
                <a:lnTo>
                  <a:pt x="208" y="48"/>
                </a:lnTo>
                <a:lnTo>
                  <a:pt x="240" y="48"/>
                </a:lnTo>
                <a:lnTo>
                  <a:pt x="248" y="88"/>
                </a:lnTo>
                <a:lnTo>
                  <a:pt x="232" y="120"/>
                </a:lnTo>
                <a:lnTo>
                  <a:pt x="216" y="104"/>
                </a:lnTo>
                <a:lnTo>
                  <a:pt x="192" y="120"/>
                </a:lnTo>
                <a:lnTo>
                  <a:pt x="200" y="136"/>
                </a:lnTo>
                <a:lnTo>
                  <a:pt x="184" y="160"/>
                </a:lnTo>
                <a:lnTo>
                  <a:pt x="224" y="216"/>
                </a:lnTo>
                <a:lnTo>
                  <a:pt x="192" y="304"/>
                </a:lnTo>
                <a:lnTo>
                  <a:pt x="208" y="336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Freeform 32"/>
          <p:cNvSpPr/>
          <p:nvPr/>
        </p:nvSpPr>
        <p:spPr bwMode="gray">
          <a:xfrm>
            <a:off x="3506368" y="2542230"/>
            <a:ext cx="480013" cy="918862"/>
          </a:xfrm>
          <a:custGeom>
            <a:avLst/>
            <a:gdLst>
              <a:gd name="T0" fmla="*/ 320 w 321"/>
              <a:gd name="T1" fmla="*/ 480 h 609"/>
              <a:gd name="T2" fmla="*/ 296 w 321"/>
              <a:gd name="T3" fmla="*/ 496 h 609"/>
              <a:gd name="T4" fmla="*/ 280 w 321"/>
              <a:gd name="T5" fmla="*/ 488 h 609"/>
              <a:gd name="T6" fmla="*/ 224 w 321"/>
              <a:gd name="T7" fmla="*/ 488 h 609"/>
              <a:gd name="T8" fmla="*/ 240 w 321"/>
              <a:gd name="T9" fmla="*/ 520 h 609"/>
              <a:gd name="T10" fmla="*/ 224 w 321"/>
              <a:gd name="T11" fmla="*/ 560 h 609"/>
              <a:gd name="T12" fmla="*/ 232 w 321"/>
              <a:gd name="T13" fmla="*/ 608 h 609"/>
              <a:gd name="T14" fmla="*/ 200 w 321"/>
              <a:gd name="T15" fmla="*/ 600 h 609"/>
              <a:gd name="T16" fmla="*/ 152 w 321"/>
              <a:gd name="T17" fmla="*/ 568 h 609"/>
              <a:gd name="T18" fmla="*/ 96 w 321"/>
              <a:gd name="T19" fmla="*/ 552 h 609"/>
              <a:gd name="T20" fmla="*/ 56 w 321"/>
              <a:gd name="T21" fmla="*/ 520 h 609"/>
              <a:gd name="T22" fmla="*/ 16 w 321"/>
              <a:gd name="T23" fmla="*/ 520 h 609"/>
              <a:gd name="T24" fmla="*/ 16 w 321"/>
              <a:gd name="T25" fmla="*/ 512 h 609"/>
              <a:gd name="T26" fmla="*/ 0 w 321"/>
              <a:gd name="T27" fmla="*/ 504 h 609"/>
              <a:gd name="T28" fmla="*/ 8 w 321"/>
              <a:gd name="T29" fmla="*/ 496 h 609"/>
              <a:gd name="T30" fmla="*/ 8 w 321"/>
              <a:gd name="T31" fmla="*/ 472 h 609"/>
              <a:gd name="T32" fmla="*/ 0 w 321"/>
              <a:gd name="T33" fmla="*/ 464 h 609"/>
              <a:gd name="T34" fmla="*/ 16 w 321"/>
              <a:gd name="T35" fmla="*/ 456 h 609"/>
              <a:gd name="T36" fmla="*/ 48 w 321"/>
              <a:gd name="T37" fmla="*/ 456 h 609"/>
              <a:gd name="T38" fmla="*/ 48 w 321"/>
              <a:gd name="T39" fmla="*/ 344 h 609"/>
              <a:gd name="T40" fmla="*/ 88 w 321"/>
              <a:gd name="T41" fmla="*/ 344 h 609"/>
              <a:gd name="T42" fmla="*/ 88 w 321"/>
              <a:gd name="T43" fmla="*/ 360 h 609"/>
              <a:gd name="T44" fmla="*/ 112 w 321"/>
              <a:gd name="T45" fmla="*/ 360 h 609"/>
              <a:gd name="T46" fmla="*/ 112 w 321"/>
              <a:gd name="T47" fmla="*/ 328 h 609"/>
              <a:gd name="T48" fmla="*/ 160 w 321"/>
              <a:gd name="T49" fmla="*/ 328 h 609"/>
              <a:gd name="T50" fmla="*/ 168 w 321"/>
              <a:gd name="T51" fmla="*/ 280 h 609"/>
              <a:gd name="T52" fmla="*/ 168 w 321"/>
              <a:gd name="T53" fmla="*/ 248 h 609"/>
              <a:gd name="T54" fmla="*/ 144 w 321"/>
              <a:gd name="T55" fmla="*/ 232 h 609"/>
              <a:gd name="T56" fmla="*/ 112 w 321"/>
              <a:gd name="T57" fmla="*/ 208 h 609"/>
              <a:gd name="T58" fmla="*/ 96 w 321"/>
              <a:gd name="T59" fmla="*/ 184 h 609"/>
              <a:gd name="T60" fmla="*/ 104 w 321"/>
              <a:gd name="T61" fmla="*/ 144 h 609"/>
              <a:gd name="T62" fmla="*/ 120 w 321"/>
              <a:gd name="T63" fmla="*/ 128 h 609"/>
              <a:gd name="T64" fmla="*/ 144 w 321"/>
              <a:gd name="T65" fmla="*/ 144 h 609"/>
              <a:gd name="T66" fmla="*/ 176 w 321"/>
              <a:gd name="T67" fmla="*/ 144 h 609"/>
              <a:gd name="T68" fmla="*/ 184 w 321"/>
              <a:gd name="T69" fmla="*/ 120 h 609"/>
              <a:gd name="T70" fmla="*/ 200 w 321"/>
              <a:gd name="T71" fmla="*/ 120 h 609"/>
              <a:gd name="T72" fmla="*/ 192 w 321"/>
              <a:gd name="T73" fmla="*/ 88 h 609"/>
              <a:gd name="T74" fmla="*/ 248 w 321"/>
              <a:gd name="T75" fmla="*/ 32 h 609"/>
              <a:gd name="T76" fmla="*/ 248 w 321"/>
              <a:gd name="T77" fmla="*/ 16 h 609"/>
              <a:gd name="T78" fmla="*/ 280 w 321"/>
              <a:gd name="T79" fmla="*/ 16 h 609"/>
              <a:gd name="T80" fmla="*/ 288 w 321"/>
              <a:gd name="T81" fmla="*/ 24 h 609"/>
              <a:gd name="T82" fmla="*/ 296 w 321"/>
              <a:gd name="T83" fmla="*/ 8 h 609"/>
              <a:gd name="T84" fmla="*/ 304 w 321"/>
              <a:gd name="T85" fmla="*/ 0 h 609"/>
              <a:gd name="T86" fmla="*/ 320 w 321"/>
              <a:gd name="T87" fmla="*/ 24 h 609"/>
              <a:gd name="T88" fmla="*/ 320 w 321"/>
              <a:gd name="T89" fmla="*/ 32 h 609"/>
              <a:gd name="T90" fmla="*/ 280 w 321"/>
              <a:gd name="T91" fmla="*/ 112 h 609"/>
              <a:gd name="T92" fmla="*/ 296 w 321"/>
              <a:gd name="T93" fmla="*/ 128 h 609"/>
              <a:gd name="T94" fmla="*/ 280 w 321"/>
              <a:gd name="T95" fmla="*/ 184 h 609"/>
              <a:gd name="T96" fmla="*/ 272 w 321"/>
              <a:gd name="T97" fmla="*/ 248 h 609"/>
              <a:gd name="T98" fmla="*/ 288 w 321"/>
              <a:gd name="T99" fmla="*/ 288 h 609"/>
              <a:gd name="T100" fmla="*/ 264 w 321"/>
              <a:gd name="T101" fmla="*/ 360 h 609"/>
              <a:gd name="T102" fmla="*/ 272 w 321"/>
              <a:gd name="T103" fmla="*/ 376 h 609"/>
              <a:gd name="T104" fmla="*/ 288 w 321"/>
              <a:gd name="T105" fmla="*/ 432 h 609"/>
              <a:gd name="T106" fmla="*/ 320 w 321"/>
              <a:gd name="T107" fmla="*/ 4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1" h="609">
                <a:moveTo>
                  <a:pt x="320" y="480"/>
                </a:moveTo>
                <a:lnTo>
                  <a:pt x="296" y="496"/>
                </a:lnTo>
                <a:lnTo>
                  <a:pt x="280" y="488"/>
                </a:lnTo>
                <a:lnTo>
                  <a:pt x="224" y="488"/>
                </a:lnTo>
                <a:lnTo>
                  <a:pt x="240" y="520"/>
                </a:lnTo>
                <a:lnTo>
                  <a:pt x="224" y="560"/>
                </a:lnTo>
                <a:lnTo>
                  <a:pt x="232" y="608"/>
                </a:lnTo>
                <a:lnTo>
                  <a:pt x="200" y="600"/>
                </a:lnTo>
                <a:lnTo>
                  <a:pt x="152" y="568"/>
                </a:lnTo>
                <a:lnTo>
                  <a:pt x="96" y="552"/>
                </a:lnTo>
                <a:lnTo>
                  <a:pt x="56" y="520"/>
                </a:lnTo>
                <a:lnTo>
                  <a:pt x="16" y="520"/>
                </a:lnTo>
                <a:lnTo>
                  <a:pt x="16" y="512"/>
                </a:lnTo>
                <a:lnTo>
                  <a:pt x="0" y="504"/>
                </a:lnTo>
                <a:lnTo>
                  <a:pt x="8" y="496"/>
                </a:lnTo>
                <a:lnTo>
                  <a:pt x="8" y="472"/>
                </a:lnTo>
                <a:lnTo>
                  <a:pt x="0" y="464"/>
                </a:lnTo>
                <a:lnTo>
                  <a:pt x="16" y="456"/>
                </a:lnTo>
                <a:lnTo>
                  <a:pt x="48" y="456"/>
                </a:lnTo>
                <a:lnTo>
                  <a:pt x="48" y="344"/>
                </a:lnTo>
                <a:lnTo>
                  <a:pt x="88" y="344"/>
                </a:lnTo>
                <a:lnTo>
                  <a:pt x="88" y="360"/>
                </a:lnTo>
                <a:lnTo>
                  <a:pt x="112" y="360"/>
                </a:lnTo>
                <a:lnTo>
                  <a:pt x="112" y="328"/>
                </a:lnTo>
                <a:lnTo>
                  <a:pt x="160" y="328"/>
                </a:lnTo>
                <a:lnTo>
                  <a:pt x="168" y="280"/>
                </a:lnTo>
                <a:lnTo>
                  <a:pt x="168" y="248"/>
                </a:lnTo>
                <a:lnTo>
                  <a:pt x="144" y="232"/>
                </a:lnTo>
                <a:lnTo>
                  <a:pt x="112" y="208"/>
                </a:lnTo>
                <a:lnTo>
                  <a:pt x="96" y="184"/>
                </a:lnTo>
                <a:lnTo>
                  <a:pt x="104" y="144"/>
                </a:lnTo>
                <a:lnTo>
                  <a:pt x="120" y="128"/>
                </a:lnTo>
                <a:lnTo>
                  <a:pt x="144" y="144"/>
                </a:lnTo>
                <a:lnTo>
                  <a:pt x="176" y="144"/>
                </a:lnTo>
                <a:lnTo>
                  <a:pt x="184" y="120"/>
                </a:lnTo>
                <a:lnTo>
                  <a:pt x="200" y="120"/>
                </a:lnTo>
                <a:lnTo>
                  <a:pt x="192" y="88"/>
                </a:lnTo>
                <a:lnTo>
                  <a:pt x="248" y="32"/>
                </a:lnTo>
                <a:lnTo>
                  <a:pt x="248" y="16"/>
                </a:lnTo>
                <a:lnTo>
                  <a:pt x="280" y="16"/>
                </a:lnTo>
                <a:lnTo>
                  <a:pt x="288" y="24"/>
                </a:lnTo>
                <a:lnTo>
                  <a:pt x="296" y="8"/>
                </a:lnTo>
                <a:lnTo>
                  <a:pt x="304" y="0"/>
                </a:lnTo>
                <a:lnTo>
                  <a:pt x="320" y="24"/>
                </a:lnTo>
                <a:lnTo>
                  <a:pt x="320" y="32"/>
                </a:lnTo>
                <a:lnTo>
                  <a:pt x="280" y="112"/>
                </a:lnTo>
                <a:lnTo>
                  <a:pt x="296" y="128"/>
                </a:lnTo>
                <a:lnTo>
                  <a:pt x="280" y="184"/>
                </a:lnTo>
                <a:lnTo>
                  <a:pt x="272" y="248"/>
                </a:lnTo>
                <a:lnTo>
                  <a:pt x="288" y="288"/>
                </a:lnTo>
                <a:lnTo>
                  <a:pt x="264" y="360"/>
                </a:lnTo>
                <a:lnTo>
                  <a:pt x="272" y="376"/>
                </a:lnTo>
                <a:lnTo>
                  <a:pt x="288" y="432"/>
                </a:lnTo>
                <a:lnTo>
                  <a:pt x="320" y="480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" name="Freeform 33"/>
          <p:cNvSpPr/>
          <p:nvPr/>
        </p:nvSpPr>
        <p:spPr bwMode="invGray">
          <a:xfrm>
            <a:off x="3417873" y="2554029"/>
            <a:ext cx="261459" cy="473443"/>
          </a:xfrm>
          <a:custGeom>
            <a:avLst/>
            <a:gdLst>
              <a:gd name="T0" fmla="*/ 176 w 177"/>
              <a:gd name="T1" fmla="*/ 120 h 313"/>
              <a:gd name="T2" fmla="*/ 160 w 177"/>
              <a:gd name="T3" fmla="*/ 104 h 313"/>
              <a:gd name="T4" fmla="*/ 120 w 177"/>
              <a:gd name="T5" fmla="*/ 88 h 313"/>
              <a:gd name="T6" fmla="*/ 136 w 177"/>
              <a:gd name="T7" fmla="*/ 32 h 313"/>
              <a:gd name="T8" fmla="*/ 128 w 177"/>
              <a:gd name="T9" fmla="*/ 0 h 313"/>
              <a:gd name="T10" fmla="*/ 72 w 177"/>
              <a:gd name="T11" fmla="*/ 56 h 313"/>
              <a:gd name="T12" fmla="*/ 64 w 177"/>
              <a:gd name="T13" fmla="*/ 112 h 313"/>
              <a:gd name="T14" fmla="*/ 40 w 177"/>
              <a:gd name="T15" fmla="*/ 120 h 313"/>
              <a:gd name="T16" fmla="*/ 8 w 177"/>
              <a:gd name="T17" fmla="*/ 144 h 313"/>
              <a:gd name="T18" fmla="*/ 0 w 177"/>
              <a:gd name="T19" fmla="*/ 168 h 313"/>
              <a:gd name="T20" fmla="*/ 40 w 177"/>
              <a:gd name="T21" fmla="*/ 192 h 313"/>
              <a:gd name="T22" fmla="*/ 40 w 177"/>
              <a:gd name="T23" fmla="*/ 224 h 313"/>
              <a:gd name="T24" fmla="*/ 48 w 177"/>
              <a:gd name="T25" fmla="*/ 240 h 313"/>
              <a:gd name="T26" fmla="*/ 40 w 177"/>
              <a:gd name="T27" fmla="*/ 264 h 313"/>
              <a:gd name="T28" fmla="*/ 48 w 177"/>
              <a:gd name="T29" fmla="*/ 280 h 313"/>
              <a:gd name="T30" fmla="*/ 96 w 177"/>
              <a:gd name="T31" fmla="*/ 312 h 313"/>
              <a:gd name="T32" fmla="*/ 112 w 177"/>
              <a:gd name="T33" fmla="*/ 312 h 313"/>
              <a:gd name="T34" fmla="*/ 112 w 177"/>
              <a:gd name="T35" fmla="*/ 296 h 313"/>
              <a:gd name="T36" fmla="*/ 128 w 177"/>
              <a:gd name="T37" fmla="*/ 272 h 313"/>
              <a:gd name="T38" fmla="*/ 120 w 177"/>
              <a:gd name="T39" fmla="*/ 240 h 313"/>
              <a:gd name="T40" fmla="*/ 112 w 177"/>
              <a:gd name="T41" fmla="*/ 240 h 313"/>
              <a:gd name="T42" fmla="*/ 104 w 177"/>
              <a:gd name="T43" fmla="*/ 208 h 313"/>
              <a:gd name="T44" fmla="*/ 120 w 177"/>
              <a:gd name="T45" fmla="*/ 208 h 313"/>
              <a:gd name="T46" fmla="*/ 120 w 177"/>
              <a:gd name="T47" fmla="*/ 176 h 313"/>
              <a:gd name="T48" fmla="*/ 136 w 177"/>
              <a:gd name="T49" fmla="*/ 176 h 313"/>
              <a:gd name="T50" fmla="*/ 152 w 177"/>
              <a:gd name="T51" fmla="*/ 184 h 313"/>
              <a:gd name="T52" fmla="*/ 160 w 177"/>
              <a:gd name="T53" fmla="*/ 136 h 313"/>
              <a:gd name="T54" fmla="*/ 176 w 177"/>
              <a:gd name="T55" fmla="*/ 12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7" h="313">
                <a:moveTo>
                  <a:pt x="176" y="120"/>
                </a:moveTo>
                <a:lnTo>
                  <a:pt x="160" y="104"/>
                </a:lnTo>
                <a:lnTo>
                  <a:pt x="120" y="88"/>
                </a:lnTo>
                <a:lnTo>
                  <a:pt x="136" y="32"/>
                </a:lnTo>
                <a:lnTo>
                  <a:pt x="128" y="0"/>
                </a:lnTo>
                <a:lnTo>
                  <a:pt x="72" y="56"/>
                </a:lnTo>
                <a:lnTo>
                  <a:pt x="64" y="112"/>
                </a:lnTo>
                <a:lnTo>
                  <a:pt x="40" y="120"/>
                </a:lnTo>
                <a:lnTo>
                  <a:pt x="8" y="144"/>
                </a:lnTo>
                <a:lnTo>
                  <a:pt x="0" y="168"/>
                </a:lnTo>
                <a:lnTo>
                  <a:pt x="40" y="192"/>
                </a:lnTo>
                <a:lnTo>
                  <a:pt x="40" y="224"/>
                </a:lnTo>
                <a:lnTo>
                  <a:pt x="48" y="240"/>
                </a:lnTo>
                <a:lnTo>
                  <a:pt x="40" y="264"/>
                </a:lnTo>
                <a:lnTo>
                  <a:pt x="48" y="280"/>
                </a:lnTo>
                <a:lnTo>
                  <a:pt x="96" y="312"/>
                </a:lnTo>
                <a:lnTo>
                  <a:pt x="112" y="312"/>
                </a:lnTo>
                <a:lnTo>
                  <a:pt x="112" y="296"/>
                </a:lnTo>
                <a:lnTo>
                  <a:pt x="128" y="272"/>
                </a:lnTo>
                <a:lnTo>
                  <a:pt x="120" y="240"/>
                </a:lnTo>
                <a:lnTo>
                  <a:pt x="112" y="240"/>
                </a:lnTo>
                <a:lnTo>
                  <a:pt x="104" y="208"/>
                </a:lnTo>
                <a:lnTo>
                  <a:pt x="120" y="208"/>
                </a:lnTo>
                <a:lnTo>
                  <a:pt x="120" y="176"/>
                </a:lnTo>
                <a:lnTo>
                  <a:pt x="136" y="176"/>
                </a:lnTo>
                <a:lnTo>
                  <a:pt x="152" y="184"/>
                </a:lnTo>
                <a:lnTo>
                  <a:pt x="160" y="136"/>
                </a:lnTo>
                <a:lnTo>
                  <a:pt x="176" y="120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Freeform 34"/>
          <p:cNvSpPr/>
          <p:nvPr/>
        </p:nvSpPr>
        <p:spPr bwMode="invGray">
          <a:xfrm>
            <a:off x="2480641" y="2082062"/>
            <a:ext cx="1277800" cy="1271363"/>
          </a:xfrm>
          <a:custGeom>
            <a:avLst/>
            <a:gdLst>
              <a:gd name="T0" fmla="*/ 632 w 857"/>
              <a:gd name="T1" fmla="*/ 480 h 841"/>
              <a:gd name="T2" fmla="*/ 672 w 857"/>
              <a:gd name="T3" fmla="*/ 536 h 841"/>
              <a:gd name="T4" fmla="*/ 672 w 857"/>
              <a:gd name="T5" fmla="*/ 568 h 841"/>
              <a:gd name="T6" fmla="*/ 736 w 857"/>
              <a:gd name="T7" fmla="*/ 624 h 841"/>
              <a:gd name="T8" fmla="*/ 744 w 857"/>
              <a:gd name="T9" fmla="*/ 600 h 841"/>
              <a:gd name="T10" fmla="*/ 752 w 857"/>
              <a:gd name="T11" fmla="*/ 552 h 841"/>
              <a:gd name="T12" fmla="*/ 736 w 857"/>
              <a:gd name="T13" fmla="*/ 520 h 841"/>
              <a:gd name="T14" fmla="*/ 752 w 857"/>
              <a:gd name="T15" fmla="*/ 488 h 841"/>
              <a:gd name="T16" fmla="*/ 800 w 857"/>
              <a:gd name="T17" fmla="*/ 512 h 841"/>
              <a:gd name="T18" fmla="*/ 856 w 857"/>
              <a:gd name="T19" fmla="*/ 552 h 841"/>
              <a:gd name="T20" fmla="*/ 800 w 857"/>
              <a:gd name="T21" fmla="*/ 632 h 841"/>
              <a:gd name="T22" fmla="*/ 776 w 857"/>
              <a:gd name="T23" fmla="*/ 664 h 841"/>
              <a:gd name="T24" fmla="*/ 736 w 857"/>
              <a:gd name="T25" fmla="*/ 648 h 841"/>
              <a:gd name="T26" fmla="*/ 704 w 857"/>
              <a:gd name="T27" fmla="*/ 752 h 841"/>
              <a:gd name="T28" fmla="*/ 696 w 857"/>
              <a:gd name="T29" fmla="*/ 776 h 841"/>
              <a:gd name="T30" fmla="*/ 688 w 857"/>
              <a:gd name="T31" fmla="*/ 808 h 841"/>
              <a:gd name="T32" fmla="*/ 632 w 857"/>
              <a:gd name="T33" fmla="*/ 840 h 841"/>
              <a:gd name="T34" fmla="*/ 592 w 857"/>
              <a:gd name="T35" fmla="*/ 760 h 841"/>
              <a:gd name="T36" fmla="*/ 576 w 857"/>
              <a:gd name="T37" fmla="*/ 752 h 841"/>
              <a:gd name="T38" fmla="*/ 528 w 857"/>
              <a:gd name="T39" fmla="*/ 696 h 841"/>
              <a:gd name="T40" fmla="*/ 496 w 857"/>
              <a:gd name="T41" fmla="*/ 712 h 841"/>
              <a:gd name="T42" fmla="*/ 488 w 857"/>
              <a:gd name="T43" fmla="*/ 728 h 841"/>
              <a:gd name="T44" fmla="*/ 480 w 857"/>
              <a:gd name="T45" fmla="*/ 776 h 841"/>
              <a:gd name="T46" fmla="*/ 464 w 857"/>
              <a:gd name="T47" fmla="*/ 744 h 841"/>
              <a:gd name="T48" fmla="*/ 416 w 857"/>
              <a:gd name="T49" fmla="*/ 728 h 841"/>
              <a:gd name="T50" fmla="*/ 408 w 857"/>
              <a:gd name="T51" fmla="*/ 688 h 841"/>
              <a:gd name="T52" fmla="*/ 456 w 857"/>
              <a:gd name="T53" fmla="*/ 696 h 841"/>
              <a:gd name="T54" fmla="*/ 488 w 857"/>
              <a:gd name="T55" fmla="*/ 672 h 841"/>
              <a:gd name="T56" fmla="*/ 464 w 857"/>
              <a:gd name="T57" fmla="*/ 640 h 841"/>
              <a:gd name="T58" fmla="*/ 504 w 857"/>
              <a:gd name="T59" fmla="*/ 600 h 841"/>
              <a:gd name="T60" fmla="*/ 536 w 857"/>
              <a:gd name="T61" fmla="*/ 568 h 841"/>
              <a:gd name="T62" fmla="*/ 480 w 857"/>
              <a:gd name="T63" fmla="*/ 408 h 841"/>
              <a:gd name="T64" fmla="*/ 408 w 857"/>
              <a:gd name="T65" fmla="*/ 360 h 841"/>
              <a:gd name="T66" fmla="*/ 344 w 857"/>
              <a:gd name="T67" fmla="*/ 336 h 841"/>
              <a:gd name="T68" fmla="*/ 280 w 857"/>
              <a:gd name="T69" fmla="*/ 312 h 841"/>
              <a:gd name="T70" fmla="*/ 208 w 857"/>
              <a:gd name="T71" fmla="*/ 336 h 841"/>
              <a:gd name="T72" fmla="*/ 48 w 857"/>
              <a:gd name="T73" fmla="*/ 240 h 841"/>
              <a:gd name="T74" fmla="*/ 8 w 857"/>
              <a:gd name="T75" fmla="*/ 160 h 841"/>
              <a:gd name="T76" fmla="*/ 48 w 857"/>
              <a:gd name="T77" fmla="*/ 152 h 841"/>
              <a:gd name="T78" fmla="*/ 112 w 857"/>
              <a:gd name="T79" fmla="*/ 96 h 841"/>
              <a:gd name="T80" fmla="*/ 136 w 857"/>
              <a:gd name="T81" fmla="*/ 64 h 841"/>
              <a:gd name="T82" fmla="*/ 216 w 857"/>
              <a:gd name="T83" fmla="*/ 32 h 841"/>
              <a:gd name="T84" fmla="*/ 232 w 857"/>
              <a:gd name="T85" fmla="*/ 0 h 841"/>
              <a:gd name="T86" fmla="*/ 288 w 857"/>
              <a:gd name="T87" fmla="*/ 72 h 841"/>
              <a:gd name="T88" fmla="*/ 296 w 857"/>
              <a:gd name="T89" fmla="*/ 128 h 841"/>
              <a:gd name="T90" fmla="*/ 312 w 857"/>
              <a:gd name="T91" fmla="*/ 176 h 841"/>
              <a:gd name="T92" fmla="*/ 336 w 857"/>
              <a:gd name="T93" fmla="*/ 192 h 841"/>
              <a:gd name="T94" fmla="*/ 408 w 857"/>
              <a:gd name="T95" fmla="*/ 176 h 841"/>
              <a:gd name="T96" fmla="*/ 408 w 857"/>
              <a:gd name="T97" fmla="*/ 216 h 841"/>
              <a:gd name="T98" fmla="*/ 384 w 857"/>
              <a:gd name="T99" fmla="*/ 256 h 841"/>
              <a:gd name="T100" fmla="*/ 432 w 857"/>
              <a:gd name="T101" fmla="*/ 328 h 841"/>
              <a:gd name="T102" fmla="*/ 496 w 857"/>
              <a:gd name="T103" fmla="*/ 344 h 841"/>
              <a:gd name="T104" fmla="*/ 528 w 857"/>
              <a:gd name="T105" fmla="*/ 320 h 841"/>
              <a:gd name="T106" fmla="*/ 584 w 857"/>
              <a:gd name="T107" fmla="*/ 320 h 841"/>
              <a:gd name="T108" fmla="*/ 624 w 857"/>
              <a:gd name="T109" fmla="*/ 336 h 841"/>
              <a:gd name="T110" fmla="*/ 576 w 857"/>
              <a:gd name="T111" fmla="*/ 392 h 841"/>
              <a:gd name="T112" fmla="*/ 600 w 857"/>
              <a:gd name="T113" fmla="*/ 456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57" h="841">
                <a:moveTo>
                  <a:pt x="640" y="456"/>
                </a:moveTo>
                <a:lnTo>
                  <a:pt x="632" y="480"/>
                </a:lnTo>
                <a:lnTo>
                  <a:pt x="680" y="504"/>
                </a:lnTo>
                <a:lnTo>
                  <a:pt x="672" y="536"/>
                </a:lnTo>
                <a:lnTo>
                  <a:pt x="680" y="544"/>
                </a:lnTo>
                <a:lnTo>
                  <a:pt x="672" y="568"/>
                </a:lnTo>
                <a:lnTo>
                  <a:pt x="680" y="592"/>
                </a:lnTo>
                <a:lnTo>
                  <a:pt x="736" y="624"/>
                </a:lnTo>
                <a:lnTo>
                  <a:pt x="744" y="624"/>
                </a:lnTo>
                <a:lnTo>
                  <a:pt x="744" y="600"/>
                </a:lnTo>
                <a:lnTo>
                  <a:pt x="760" y="584"/>
                </a:lnTo>
                <a:lnTo>
                  <a:pt x="752" y="552"/>
                </a:lnTo>
                <a:lnTo>
                  <a:pt x="736" y="544"/>
                </a:lnTo>
                <a:lnTo>
                  <a:pt x="736" y="520"/>
                </a:lnTo>
                <a:lnTo>
                  <a:pt x="752" y="520"/>
                </a:lnTo>
                <a:lnTo>
                  <a:pt x="752" y="488"/>
                </a:lnTo>
                <a:lnTo>
                  <a:pt x="784" y="496"/>
                </a:lnTo>
                <a:lnTo>
                  <a:pt x="800" y="512"/>
                </a:lnTo>
                <a:lnTo>
                  <a:pt x="840" y="536"/>
                </a:lnTo>
                <a:lnTo>
                  <a:pt x="856" y="552"/>
                </a:lnTo>
                <a:lnTo>
                  <a:pt x="848" y="632"/>
                </a:lnTo>
                <a:lnTo>
                  <a:pt x="800" y="632"/>
                </a:lnTo>
                <a:lnTo>
                  <a:pt x="800" y="664"/>
                </a:lnTo>
                <a:lnTo>
                  <a:pt x="776" y="664"/>
                </a:lnTo>
                <a:lnTo>
                  <a:pt x="776" y="648"/>
                </a:lnTo>
                <a:lnTo>
                  <a:pt x="736" y="648"/>
                </a:lnTo>
                <a:lnTo>
                  <a:pt x="736" y="760"/>
                </a:lnTo>
                <a:lnTo>
                  <a:pt x="704" y="752"/>
                </a:lnTo>
                <a:lnTo>
                  <a:pt x="688" y="768"/>
                </a:lnTo>
                <a:lnTo>
                  <a:pt x="696" y="776"/>
                </a:lnTo>
                <a:lnTo>
                  <a:pt x="704" y="800"/>
                </a:lnTo>
                <a:lnTo>
                  <a:pt x="688" y="808"/>
                </a:lnTo>
                <a:lnTo>
                  <a:pt x="664" y="840"/>
                </a:lnTo>
                <a:lnTo>
                  <a:pt x="632" y="840"/>
                </a:lnTo>
                <a:lnTo>
                  <a:pt x="608" y="816"/>
                </a:lnTo>
                <a:lnTo>
                  <a:pt x="592" y="760"/>
                </a:lnTo>
                <a:lnTo>
                  <a:pt x="592" y="752"/>
                </a:lnTo>
                <a:lnTo>
                  <a:pt x="576" y="752"/>
                </a:lnTo>
                <a:lnTo>
                  <a:pt x="544" y="736"/>
                </a:lnTo>
                <a:lnTo>
                  <a:pt x="528" y="696"/>
                </a:lnTo>
                <a:lnTo>
                  <a:pt x="512" y="704"/>
                </a:lnTo>
                <a:lnTo>
                  <a:pt x="496" y="712"/>
                </a:lnTo>
                <a:lnTo>
                  <a:pt x="488" y="712"/>
                </a:lnTo>
                <a:lnTo>
                  <a:pt x="488" y="728"/>
                </a:lnTo>
                <a:lnTo>
                  <a:pt x="496" y="752"/>
                </a:lnTo>
                <a:lnTo>
                  <a:pt x="480" y="776"/>
                </a:lnTo>
                <a:lnTo>
                  <a:pt x="448" y="768"/>
                </a:lnTo>
                <a:lnTo>
                  <a:pt x="464" y="744"/>
                </a:lnTo>
                <a:lnTo>
                  <a:pt x="448" y="736"/>
                </a:lnTo>
                <a:lnTo>
                  <a:pt x="416" y="728"/>
                </a:lnTo>
                <a:lnTo>
                  <a:pt x="400" y="704"/>
                </a:lnTo>
                <a:lnTo>
                  <a:pt x="408" y="688"/>
                </a:lnTo>
                <a:lnTo>
                  <a:pt x="424" y="688"/>
                </a:lnTo>
                <a:lnTo>
                  <a:pt x="456" y="696"/>
                </a:lnTo>
                <a:lnTo>
                  <a:pt x="480" y="680"/>
                </a:lnTo>
                <a:lnTo>
                  <a:pt x="488" y="672"/>
                </a:lnTo>
                <a:lnTo>
                  <a:pt x="464" y="664"/>
                </a:lnTo>
                <a:lnTo>
                  <a:pt x="464" y="640"/>
                </a:lnTo>
                <a:lnTo>
                  <a:pt x="496" y="632"/>
                </a:lnTo>
                <a:lnTo>
                  <a:pt x="504" y="600"/>
                </a:lnTo>
                <a:lnTo>
                  <a:pt x="528" y="600"/>
                </a:lnTo>
                <a:lnTo>
                  <a:pt x="536" y="568"/>
                </a:lnTo>
                <a:lnTo>
                  <a:pt x="520" y="480"/>
                </a:lnTo>
                <a:lnTo>
                  <a:pt x="480" y="408"/>
                </a:lnTo>
                <a:lnTo>
                  <a:pt x="480" y="432"/>
                </a:lnTo>
                <a:lnTo>
                  <a:pt x="408" y="360"/>
                </a:lnTo>
                <a:lnTo>
                  <a:pt x="392" y="368"/>
                </a:lnTo>
                <a:lnTo>
                  <a:pt x="344" y="336"/>
                </a:lnTo>
                <a:lnTo>
                  <a:pt x="336" y="304"/>
                </a:lnTo>
                <a:lnTo>
                  <a:pt x="280" y="312"/>
                </a:lnTo>
                <a:lnTo>
                  <a:pt x="224" y="288"/>
                </a:lnTo>
                <a:lnTo>
                  <a:pt x="208" y="336"/>
                </a:lnTo>
                <a:lnTo>
                  <a:pt x="136" y="280"/>
                </a:lnTo>
                <a:lnTo>
                  <a:pt x="48" y="240"/>
                </a:lnTo>
                <a:lnTo>
                  <a:pt x="0" y="248"/>
                </a:lnTo>
                <a:lnTo>
                  <a:pt x="8" y="160"/>
                </a:lnTo>
                <a:lnTo>
                  <a:pt x="24" y="144"/>
                </a:lnTo>
                <a:lnTo>
                  <a:pt x="48" y="152"/>
                </a:lnTo>
                <a:lnTo>
                  <a:pt x="72" y="112"/>
                </a:lnTo>
                <a:lnTo>
                  <a:pt x="112" y="96"/>
                </a:lnTo>
                <a:lnTo>
                  <a:pt x="136" y="80"/>
                </a:lnTo>
                <a:lnTo>
                  <a:pt x="136" y="64"/>
                </a:lnTo>
                <a:lnTo>
                  <a:pt x="200" y="64"/>
                </a:lnTo>
                <a:lnTo>
                  <a:pt x="216" y="32"/>
                </a:lnTo>
                <a:lnTo>
                  <a:pt x="216" y="8"/>
                </a:lnTo>
                <a:lnTo>
                  <a:pt x="232" y="0"/>
                </a:lnTo>
                <a:lnTo>
                  <a:pt x="272" y="8"/>
                </a:lnTo>
                <a:lnTo>
                  <a:pt x="288" y="72"/>
                </a:lnTo>
                <a:lnTo>
                  <a:pt x="288" y="104"/>
                </a:lnTo>
                <a:lnTo>
                  <a:pt x="296" y="128"/>
                </a:lnTo>
                <a:lnTo>
                  <a:pt x="312" y="152"/>
                </a:lnTo>
                <a:lnTo>
                  <a:pt x="312" y="176"/>
                </a:lnTo>
                <a:lnTo>
                  <a:pt x="320" y="192"/>
                </a:lnTo>
                <a:lnTo>
                  <a:pt x="336" y="192"/>
                </a:lnTo>
                <a:lnTo>
                  <a:pt x="336" y="168"/>
                </a:lnTo>
                <a:lnTo>
                  <a:pt x="408" y="176"/>
                </a:lnTo>
                <a:lnTo>
                  <a:pt x="408" y="200"/>
                </a:lnTo>
                <a:lnTo>
                  <a:pt x="408" y="216"/>
                </a:lnTo>
                <a:lnTo>
                  <a:pt x="384" y="240"/>
                </a:lnTo>
                <a:lnTo>
                  <a:pt x="384" y="256"/>
                </a:lnTo>
                <a:lnTo>
                  <a:pt x="432" y="304"/>
                </a:lnTo>
                <a:lnTo>
                  <a:pt x="432" y="328"/>
                </a:lnTo>
                <a:lnTo>
                  <a:pt x="488" y="352"/>
                </a:lnTo>
                <a:lnTo>
                  <a:pt x="496" y="344"/>
                </a:lnTo>
                <a:lnTo>
                  <a:pt x="488" y="312"/>
                </a:lnTo>
                <a:lnTo>
                  <a:pt x="528" y="320"/>
                </a:lnTo>
                <a:lnTo>
                  <a:pt x="536" y="320"/>
                </a:lnTo>
                <a:lnTo>
                  <a:pt x="584" y="320"/>
                </a:lnTo>
                <a:lnTo>
                  <a:pt x="608" y="312"/>
                </a:lnTo>
                <a:lnTo>
                  <a:pt x="624" y="336"/>
                </a:lnTo>
                <a:lnTo>
                  <a:pt x="584" y="368"/>
                </a:lnTo>
                <a:lnTo>
                  <a:pt x="576" y="392"/>
                </a:lnTo>
                <a:lnTo>
                  <a:pt x="568" y="416"/>
                </a:lnTo>
                <a:lnTo>
                  <a:pt x="600" y="456"/>
                </a:lnTo>
                <a:lnTo>
                  <a:pt x="640" y="456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9" name="Freeform 35"/>
          <p:cNvSpPr/>
          <p:nvPr/>
        </p:nvSpPr>
        <p:spPr bwMode="invGray">
          <a:xfrm>
            <a:off x="2877385" y="908042"/>
            <a:ext cx="2122514" cy="1877546"/>
          </a:xfrm>
          <a:custGeom>
            <a:avLst/>
            <a:gdLst>
              <a:gd name="T0" fmla="*/ 16 w 1425"/>
              <a:gd name="T1" fmla="*/ 896 h 1241"/>
              <a:gd name="T2" fmla="*/ 64 w 1425"/>
              <a:gd name="T3" fmla="*/ 968 h 1241"/>
              <a:gd name="T4" fmla="*/ 136 w 1425"/>
              <a:gd name="T5" fmla="*/ 976 h 1241"/>
              <a:gd name="T6" fmla="*/ 112 w 1425"/>
              <a:gd name="T7" fmla="*/ 1032 h 1241"/>
              <a:gd name="T8" fmla="*/ 216 w 1425"/>
              <a:gd name="T9" fmla="*/ 1128 h 1241"/>
              <a:gd name="T10" fmla="*/ 256 w 1425"/>
              <a:gd name="T11" fmla="*/ 1096 h 1241"/>
              <a:gd name="T12" fmla="*/ 352 w 1425"/>
              <a:gd name="T13" fmla="*/ 1104 h 1241"/>
              <a:gd name="T14" fmla="*/ 328 w 1425"/>
              <a:gd name="T15" fmla="*/ 1240 h 1241"/>
              <a:gd name="T16" fmla="*/ 424 w 1425"/>
              <a:gd name="T17" fmla="*/ 1200 h 1241"/>
              <a:gd name="T18" fmla="*/ 496 w 1425"/>
              <a:gd name="T19" fmla="*/ 1112 h 1241"/>
              <a:gd name="T20" fmla="*/ 560 w 1425"/>
              <a:gd name="T21" fmla="*/ 1224 h 1241"/>
              <a:gd name="T22" fmla="*/ 600 w 1425"/>
              <a:gd name="T23" fmla="*/ 1200 h 1241"/>
              <a:gd name="T24" fmla="*/ 664 w 1425"/>
              <a:gd name="T25" fmla="*/ 1112 h 1241"/>
              <a:gd name="T26" fmla="*/ 704 w 1425"/>
              <a:gd name="T27" fmla="*/ 1096 h 1241"/>
              <a:gd name="T28" fmla="*/ 736 w 1425"/>
              <a:gd name="T29" fmla="*/ 1096 h 1241"/>
              <a:gd name="T30" fmla="*/ 800 w 1425"/>
              <a:gd name="T31" fmla="*/ 1024 h 1241"/>
              <a:gd name="T32" fmla="*/ 864 w 1425"/>
              <a:gd name="T33" fmla="*/ 1008 h 1241"/>
              <a:gd name="T34" fmla="*/ 896 w 1425"/>
              <a:gd name="T35" fmla="*/ 920 h 1241"/>
              <a:gd name="T36" fmla="*/ 944 w 1425"/>
              <a:gd name="T37" fmla="*/ 912 h 1241"/>
              <a:gd name="T38" fmla="*/ 1008 w 1425"/>
              <a:gd name="T39" fmla="*/ 872 h 1241"/>
              <a:gd name="T40" fmla="*/ 1088 w 1425"/>
              <a:gd name="T41" fmla="*/ 824 h 1241"/>
              <a:gd name="T42" fmla="*/ 1128 w 1425"/>
              <a:gd name="T43" fmla="*/ 920 h 1241"/>
              <a:gd name="T44" fmla="*/ 1176 w 1425"/>
              <a:gd name="T45" fmla="*/ 888 h 1241"/>
              <a:gd name="T46" fmla="*/ 1176 w 1425"/>
              <a:gd name="T47" fmla="*/ 840 h 1241"/>
              <a:gd name="T48" fmla="*/ 1352 w 1425"/>
              <a:gd name="T49" fmla="*/ 784 h 1241"/>
              <a:gd name="T50" fmla="*/ 1376 w 1425"/>
              <a:gd name="T51" fmla="*/ 728 h 1241"/>
              <a:gd name="T52" fmla="*/ 1312 w 1425"/>
              <a:gd name="T53" fmla="*/ 672 h 1241"/>
              <a:gd name="T54" fmla="*/ 1264 w 1425"/>
              <a:gd name="T55" fmla="*/ 560 h 1241"/>
              <a:gd name="T56" fmla="*/ 1336 w 1425"/>
              <a:gd name="T57" fmla="*/ 560 h 1241"/>
              <a:gd name="T58" fmla="*/ 1352 w 1425"/>
              <a:gd name="T59" fmla="*/ 472 h 1241"/>
              <a:gd name="T60" fmla="*/ 1296 w 1425"/>
              <a:gd name="T61" fmla="*/ 432 h 1241"/>
              <a:gd name="T62" fmla="*/ 1392 w 1425"/>
              <a:gd name="T63" fmla="*/ 296 h 1241"/>
              <a:gd name="T64" fmla="*/ 1424 w 1425"/>
              <a:gd name="T65" fmla="*/ 128 h 1241"/>
              <a:gd name="T66" fmla="*/ 1344 w 1425"/>
              <a:gd name="T67" fmla="*/ 128 h 1241"/>
              <a:gd name="T68" fmla="*/ 1264 w 1425"/>
              <a:gd name="T69" fmla="*/ 72 h 1241"/>
              <a:gd name="T70" fmla="*/ 1192 w 1425"/>
              <a:gd name="T71" fmla="*/ 64 h 1241"/>
              <a:gd name="T72" fmla="*/ 1168 w 1425"/>
              <a:gd name="T73" fmla="*/ 0 h 1241"/>
              <a:gd name="T74" fmla="*/ 1160 w 1425"/>
              <a:gd name="T75" fmla="*/ 64 h 1241"/>
              <a:gd name="T76" fmla="*/ 1128 w 1425"/>
              <a:gd name="T77" fmla="*/ 168 h 1241"/>
              <a:gd name="T78" fmla="*/ 1120 w 1425"/>
              <a:gd name="T79" fmla="*/ 240 h 1241"/>
              <a:gd name="T80" fmla="*/ 992 w 1425"/>
              <a:gd name="T81" fmla="*/ 280 h 1241"/>
              <a:gd name="T82" fmla="*/ 992 w 1425"/>
              <a:gd name="T83" fmla="*/ 432 h 1241"/>
              <a:gd name="T84" fmla="*/ 1056 w 1425"/>
              <a:gd name="T85" fmla="*/ 416 h 1241"/>
              <a:gd name="T86" fmla="*/ 1136 w 1425"/>
              <a:gd name="T87" fmla="*/ 448 h 1241"/>
              <a:gd name="T88" fmla="*/ 1136 w 1425"/>
              <a:gd name="T89" fmla="*/ 504 h 1241"/>
              <a:gd name="T90" fmla="*/ 1040 w 1425"/>
              <a:gd name="T91" fmla="*/ 536 h 1241"/>
              <a:gd name="T92" fmla="*/ 992 w 1425"/>
              <a:gd name="T93" fmla="*/ 592 h 1241"/>
              <a:gd name="T94" fmla="*/ 864 w 1425"/>
              <a:gd name="T95" fmla="*/ 664 h 1241"/>
              <a:gd name="T96" fmla="*/ 760 w 1425"/>
              <a:gd name="T97" fmla="*/ 648 h 1241"/>
              <a:gd name="T98" fmla="*/ 768 w 1425"/>
              <a:gd name="T99" fmla="*/ 752 h 1241"/>
              <a:gd name="T100" fmla="*/ 640 w 1425"/>
              <a:gd name="T101" fmla="*/ 848 h 1241"/>
              <a:gd name="T102" fmla="*/ 456 w 1425"/>
              <a:gd name="T103" fmla="*/ 880 h 1241"/>
              <a:gd name="T104" fmla="*/ 352 w 1425"/>
              <a:gd name="T105" fmla="*/ 888 h 1241"/>
              <a:gd name="T106" fmla="*/ 248 w 1425"/>
              <a:gd name="T107" fmla="*/ 864 h 1241"/>
              <a:gd name="T108" fmla="*/ 96 w 1425"/>
              <a:gd name="T109" fmla="*/ 816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25" h="1241">
                <a:moveTo>
                  <a:pt x="0" y="784"/>
                </a:moveTo>
                <a:lnTo>
                  <a:pt x="16" y="848"/>
                </a:lnTo>
                <a:lnTo>
                  <a:pt x="16" y="896"/>
                </a:lnTo>
                <a:lnTo>
                  <a:pt x="40" y="928"/>
                </a:lnTo>
                <a:lnTo>
                  <a:pt x="48" y="968"/>
                </a:lnTo>
                <a:lnTo>
                  <a:pt x="64" y="968"/>
                </a:lnTo>
                <a:lnTo>
                  <a:pt x="64" y="944"/>
                </a:lnTo>
                <a:lnTo>
                  <a:pt x="136" y="952"/>
                </a:lnTo>
                <a:lnTo>
                  <a:pt x="136" y="976"/>
                </a:lnTo>
                <a:lnTo>
                  <a:pt x="136" y="992"/>
                </a:lnTo>
                <a:lnTo>
                  <a:pt x="112" y="1016"/>
                </a:lnTo>
                <a:lnTo>
                  <a:pt x="112" y="1032"/>
                </a:lnTo>
                <a:lnTo>
                  <a:pt x="160" y="1080"/>
                </a:lnTo>
                <a:lnTo>
                  <a:pt x="160" y="1104"/>
                </a:lnTo>
                <a:lnTo>
                  <a:pt x="216" y="1128"/>
                </a:lnTo>
                <a:lnTo>
                  <a:pt x="224" y="1120"/>
                </a:lnTo>
                <a:lnTo>
                  <a:pt x="216" y="1088"/>
                </a:lnTo>
                <a:lnTo>
                  <a:pt x="256" y="1096"/>
                </a:lnTo>
                <a:lnTo>
                  <a:pt x="264" y="1096"/>
                </a:lnTo>
                <a:lnTo>
                  <a:pt x="336" y="1088"/>
                </a:lnTo>
                <a:lnTo>
                  <a:pt x="352" y="1104"/>
                </a:lnTo>
                <a:lnTo>
                  <a:pt x="312" y="1144"/>
                </a:lnTo>
                <a:lnTo>
                  <a:pt x="296" y="1192"/>
                </a:lnTo>
                <a:lnTo>
                  <a:pt x="328" y="1240"/>
                </a:lnTo>
                <a:lnTo>
                  <a:pt x="376" y="1232"/>
                </a:lnTo>
                <a:lnTo>
                  <a:pt x="400" y="1208"/>
                </a:lnTo>
                <a:lnTo>
                  <a:pt x="424" y="1200"/>
                </a:lnTo>
                <a:lnTo>
                  <a:pt x="432" y="1136"/>
                </a:lnTo>
                <a:lnTo>
                  <a:pt x="488" y="1088"/>
                </a:lnTo>
                <a:lnTo>
                  <a:pt x="496" y="1112"/>
                </a:lnTo>
                <a:lnTo>
                  <a:pt x="480" y="1176"/>
                </a:lnTo>
                <a:lnTo>
                  <a:pt x="520" y="1192"/>
                </a:lnTo>
                <a:lnTo>
                  <a:pt x="560" y="1224"/>
                </a:lnTo>
                <a:lnTo>
                  <a:pt x="576" y="1224"/>
                </a:lnTo>
                <a:lnTo>
                  <a:pt x="592" y="1224"/>
                </a:lnTo>
                <a:lnTo>
                  <a:pt x="600" y="1200"/>
                </a:lnTo>
                <a:lnTo>
                  <a:pt x="616" y="1200"/>
                </a:lnTo>
                <a:lnTo>
                  <a:pt x="608" y="1168"/>
                </a:lnTo>
                <a:lnTo>
                  <a:pt x="664" y="1112"/>
                </a:lnTo>
                <a:lnTo>
                  <a:pt x="664" y="1096"/>
                </a:lnTo>
                <a:lnTo>
                  <a:pt x="696" y="1096"/>
                </a:lnTo>
                <a:lnTo>
                  <a:pt x="704" y="1096"/>
                </a:lnTo>
                <a:lnTo>
                  <a:pt x="712" y="1080"/>
                </a:lnTo>
                <a:lnTo>
                  <a:pt x="720" y="1080"/>
                </a:lnTo>
                <a:lnTo>
                  <a:pt x="736" y="1096"/>
                </a:lnTo>
                <a:lnTo>
                  <a:pt x="736" y="1072"/>
                </a:lnTo>
                <a:lnTo>
                  <a:pt x="760" y="1080"/>
                </a:lnTo>
                <a:lnTo>
                  <a:pt x="800" y="1024"/>
                </a:lnTo>
                <a:lnTo>
                  <a:pt x="832" y="1016"/>
                </a:lnTo>
                <a:lnTo>
                  <a:pt x="848" y="1000"/>
                </a:lnTo>
                <a:lnTo>
                  <a:pt x="864" y="1008"/>
                </a:lnTo>
                <a:lnTo>
                  <a:pt x="896" y="1000"/>
                </a:lnTo>
                <a:lnTo>
                  <a:pt x="872" y="928"/>
                </a:lnTo>
                <a:lnTo>
                  <a:pt x="896" y="920"/>
                </a:lnTo>
                <a:lnTo>
                  <a:pt x="896" y="888"/>
                </a:lnTo>
                <a:lnTo>
                  <a:pt x="928" y="872"/>
                </a:lnTo>
                <a:lnTo>
                  <a:pt x="944" y="912"/>
                </a:lnTo>
                <a:lnTo>
                  <a:pt x="984" y="888"/>
                </a:lnTo>
                <a:lnTo>
                  <a:pt x="1000" y="896"/>
                </a:lnTo>
                <a:lnTo>
                  <a:pt x="1008" y="872"/>
                </a:lnTo>
                <a:lnTo>
                  <a:pt x="1040" y="880"/>
                </a:lnTo>
                <a:lnTo>
                  <a:pt x="1040" y="840"/>
                </a:lnTo>
                <a:lnTo>
                  <a:pt x="1088" y="824"/>
                </a:lnTo>
                <a:lnTo>
                  <a:pt x="1112" y="864"/>
                </a:lnTo>
                <a:lnTo>
                  <a:pt x="1112" y="904"/>
                </a:lnTo>
                <a:lnTo>
                  <a:pt x="1128" y="920"/>
                </a:lnTo>
                <a:lnTo>
                  <a:pt x="1160" y="912"/>
                </a:lnTo>
                <a:lnTo>
                  <a:pt x="1176" y="912"/>
                </a:lnTo>
                <a:lnTo>
                  <a:pt x="1176" y="888"/>
                </a:lnTo>
                <a:lnTo>
                  <a:pt x="1176" y="864"/>
                </a:lnTo>
                <a:lnTo>
                  <a:pt x="1160" y="832"/>
                </a:lnTo>
                <a:lnTo>
                  <a:pt x="1176" y="840"/>
                </a:lnTo>
                <a:lnTo>
                  <a:pt x="1200" y="872"/>
                </a:lnTo>
                <a:lnTo>
                  <a:pt x="1328" y="776"/>
                </a:lnTo>
                <a:lnTo>
                  <a:pt x="1352" y="784"/>
                </a:lnTo>
                <a:lnTo>
                  <a:pt x="1392" y="752"/>
                </a:lnTo>
                <a:lnTo>
                  <a:pt x="1392" y="728"/>
                </a:lnTo>
                <a:lnTo>
                  <a:pt x="1376" y="728"/>
                </a:lnTo>
                <a:lnTo>
                  <a:pt x="1376" y="688"/>
                </a:lnTo>
                <a:lnTo>
                  <a:pt x="1352" y="640"/>
                </a:lnTo>
                <a:lnTo>
                  <a:pt x="1312" y="672"/>
                </a:lnTo>
                <a:lnTo>
                  <a:pt x="1288" y="616"/>
                </a:lnTo>
                <a:lnTo>
                  <a:pt x="1296" y="592"/>
                </a:lnTo>
                <a:lnTo>
                  <a:pt x="1264" y="560"/>
                </a:lnTo>
                <a:lnTo>
                  <a:pt x="1272" y="536"/>
                </a:lnTo>
                <a:lnTo>
                  <a:pt x="1312" y="560"/>
                </a:lnTo>
                <a:lnTo>
                  <a:pt x="1336" y="560"/>
                </a:lnTo>
                <a:lnTo>
                  <a:pt x="1328" y="512"/>
                </a:lnTo>
                <a:lnTo>
                  <a:pt x="1328" y="488"/>
                </a:lnTo>
                <a:lnTo>
                  <a:pt x="1352" y="472"/>
                </a:lnTo>
                <a:lnTo>
                  <a:pt x="1352" y="456"/>
                </a:lnTo>
                <a:lnTo>
                  <a:pt x="1320" y="472"/>
                </a:lnTo>
                <a:lnTo>
                  <a:pt x="1296" y="432"/>
                </a:lnTo>
                <a:lnTo>
                  <a:pt x="1368" y="336"/>
                </a:lnTo>
                <a:lnTo>
                  <a:pt x="1384" y="360"/>
                </a:lnTo>
                <a:lnTo>
                  <a:pt x="1392" y="296"/>
                </a:lnTo>
                <a:lnTo>
                  <a:pt x="1408" y="272"/>
                </a:lnTo>
                <a:lnTo>
                  <a:pt x="1400" y="216"/>
                </a:lnTo>
                <a:lnTo>
                  <a:pt x="1424" y="128"/>
                </a:lnTo>
                <a:lnTo>
                  <a:pt x="1384" y="88"/>
                </a:lnTo>
                <a:lnTo>
                  <a:pt x="1360" y="120"/>
                </a:lnTo>
                <a:lnTo>
                  <a:pt x="1344" y="128"/>
                </a:lnTo>
                <a:lnTo>
                  <a:pt x="1296" y="144"/>
                </a:lnTo>
                <a:lnTo>
                  <a:pt x="1280" y="120"/>
                </a:lnTo>
                <a:lnTo>
                  <a:pt x="1264" y="72"/>
                </a:lnTo>
                <a:lnTo>
                  <a:pt x="1240" y="56"/>
                </a:lnTo>
                <a:lnTo>
                  <a:pt x="1224" y="72"/>
                </a:lnTo>
                <a:lnTo>
                  <a:pt x="1192" y="64"/>
                </a:lnTo>
                <a:lnTo>
                  <a:pt x="1208" y="32"/>
                </a:lnTo>
                <a:lnTo>
                  <a:pt x="1200" y="0"/>
                </a:lnTo>
                <a:lnTo>
                  <a:pt x="1168" y="0"/>
                </a:lnTo>
                <a:lnTo>
                  <a:pt x="1128" y="40"/>
                </a:lnTo>
                <a:lnTo>
                  <a:pt x="1128" y="56"/>
                </a:lnTo>
                <a:lnTo>
                  <a:pt x="1160" y="64"/>
                </a:lnTo>
                <a:lnTo>
                  <a:pt x="1168" y="88"/>
                </a:lnTo>
                <a:lnTo>
                  <a:pt x="1136" y="136"/>
                </a:lnTo>
                <a:lnTo>
                  <a:pt x="1128" y="168"/>
                </a:lnTo>
                <a:lnTo>
                  <a:pt x="1112" y="200"/>
                </a:lnTo>
                <a:lnTo>
                  <a:pt x="1112" y="232"/>
                </a:lnTo>
                <a:lnTo>
                  <a:pt x="1120" y="240"/>
                </a:lnTo>
                <a:lnTo>
                  <a:pt x="1056" y="288"/>
                </a:lnTo>
                <a:lnTo>
                  <a:pt x="1016" y="280"/>
                </a:lnTo>
                <a:lnTo>
                  <a:pt x="992" y="280"/>
                </a:lnTo>
                <a:lnTo>
                  <a:pt x="944" y="416"/>
                </a:lnTo>
                <a:lnTo>
                  <a:pt x="960" y="432"/>
                </a:lnTo>
                <a:lnTo>
                  <a:pt x="992" y="432"/>
                </a:lnTo>
                <a:lnTo>
                  <a:pt x="1032" y="432"/>
                </a:lnTo>
                <a:lnTo>
                  <a:pt x="1040" y="440"/>
                </a:lnTo>
                <a:lnTo>
                  <a:pt x="1056" y="416"/>
                </a:lnTo>
                <a:lnTo>
                  <a:pt x="1080" y="408"/>
                </a:lnTo>
                <a:lnTo>
                  <a:pt x="1104" y="416"/>
                </a:lnTo>
                <a:lnTo>
                  <a:pt x="1136" y="448"/>
                </a:lnTo>
                <a:lnTo>
                  <a:pt x="1160" y="480"/>
                </a:lnTo>
                <a:lnTo>
                  <a:pt x="1160" y="512"/>
                </a:lnTo>
                <a:lnTo>
                  <a:pt x="1136" y="504"/>
                </a:lnTo>
                <a:lnTo>
                  <a:pt x="1088" y="520"/>
                </a:lnTo>
                <a:lnTo>
                  <a:pt x="1048" y="520"/>
                </a:lnTo>
                <a:lnTo>
                  <a:pt x="1040" y="536"/>
                </a:lnTo>
                <a:lnTo>
                  <a:pt x="1016" y="536"/>
                </a:lnTo>
                <a:lnTo>
                  <a:pt x="992" y="560"/>
                </a:lnTo>
                <a:lnTo>
                  <a:pt x="992" y="592"/>
                </a:lnTo>
                <a:lnTo>
                  <a:pt x="968" y="608"/>
                </a:lnTo>
                <a:lnTo>
                  <a:pt x="912" y="616"/>
                </a:lnTo>
                <a:lnTo>
                  <a:pt x="864" y="664"/>
                </a:lnTo>
                <a:lnTo>
                  <a:pt x="800" y="664"/>
                </a:lnTo>
                <a:lnTo>
                  <a:pt x="784" y="648"/>
                </a:lnTo>
                <a:lnTo>
                  <a:pt x="760" y="648"/>
                </a:lnTo>
                <a:lnTo>
                  <a:pt x="752" y="680"/>
                </a:lnTo>
                <a:lnTo>
                  <a:pt x="728" y="704"/>
                </a:lnTo>
                <a:lnTo>
                  <a:pt x="768" y="752"/>
                </a:lnTo>
                <a:lnTo>
                  <a:pt x="720" y="784"/>
                </a:lnTo>
                <a:lnTo>
                  <a:pt x="696" y="824"/>
                </a:lnTo>
                <a:lnTo>
                  <a:pt x="640" y="848"/>
                </a:lnTo>
                <a:lnTo>
                  <a:pt x="560" y="856"/>
                </a:lnTo>
                <a:lnTo>
                  <a:pt x="496" y="864"/>
                </a:lnTo>
                <a:lnTo>
                  <a:pt x="456" y="880"/>
                </a:lnTo>
                <a:lnTo>
                  <a:pt x="408" y="912"/>
                </a:lnTo>
                <a:lnTo>
                  <a:pt x="384" y="912"/>
                </a:lnTo>
                <a:lnTo>
                  <a:pt x="352" y="888"/>
                </a:lnTo>
                <a:lnTo>
                  <a:pt x="312" y="888"/>
                </a:lnTo>
                <a:lnTo>
                  <a:pt x="280" y="864"/>
                </a:lnTo>
                <a:lnTo>
                  <a:pt x="248" y="864"/>
                </a:lnTo>
                <a:lnTo>
                  <a:pt x="224" y="824"/>
                </a:lnTo>
                <a:lnTo>
                  <a:pt x="160" y="816"/>
                </a:lnTo>
                <a:lnTo>
                  <a:pt x="96" y="816"/>
                </a:lnTo>
                <a:lnTo>
                  <a:pt x="64" y="792"/>
                </a:lnTo>
                <a:lnTo>
                  <a:pt x="0" y="784"/>
                </a:lnTo>
              </a:path>
            </a:pathLst>
          </a:custGeom>
          <a:solidFill>
            <a:schemeClr val="tx2"/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Freeform 36"/>
          <p:cNvSpPr/>
          <p:nvPr/>
        </p:nvSpPr>
        <p:spPr bwMode="invGray">
          <a:xfrm>
            <a:off x="930656" y="1223670"/>
            <a:ext cx="1897258" cy="1561918"/>
          </a:xfrm>
          <a:custGeom>
            <a:avLst/>
            <a:gdLst>
              <a:gd name="T0" fmla="*/ 1256 w 1273"/>
              <a:gd name="T1" fmla="*/ 576 h 1033"/>
              <a:gd name="T2" fmla="*/ 1240 w 1273"/>
              <a:gd name="T3" fmla="*/ 632 h 1033"/>
              <a:gd name="T4" fmla="*/ 1176 w 1273"/>
              <a:gd name="T5" fmla="*/ 632 h 1033"/>
              <a:gd name="T6" fmla="*/ 1152 w 1273"/>
              <a:gd name="T7" fmla="*/ 664 h 1033"/>
              <a:gd name="T8" fmla="*/ 1080 w 1273"/>
              <a:gd name="T9" fmla="*/ 720 h 1033"/>
              <a:gd name="T10" fmla="*/ 1048 w 1273"/>
              <a:gd name="T11" fmla="*/ 728 h 1033"/>
              <a:gd name="T12" fmla="*/ 936 w 1273"/>
              <a:gd name="T13" fmla="*/ 824 h 1033"/>
              <a:gd name="T14" fmla="*/ 880 w 1273"/>
              <a:gd name="T15" fmla="*/ 880 h 1033"/>
              <a:gd name="T16" fmla="*/ 920 w 1273"/>
              <a:gd name="T17" fmla="*/ 944 h 1033"/>
              <a:gd name="T18" fmla="*/ 888 w 1273"/>
              <a:gd name="T19" fmla="*/ 992 h 1033"/>
              <a:gd name="T20" fmla="*/ 896 w 1273"/>
              <a:gd name="T21" fmla="*/ 1032 h 1033"/>
              <a:gd name="T22" fmla="*/ 840 w 1273"/>
              <a:gd name="T23" fmla="*/ 1016 h 1033"/>
              <a:gd name="T24" fmla="*/ 808 w 1273"/>
              <a:gd name="T25" fmla="*/ 1000 h 1033"/>
              <a:gd name="T26" fmla="*/ 736 w 1273"/>
              <a:gd name="T27" fmla="*/ 960 h 1033"/>
              <a:gd name="T28" fmla="*/ 600 w 1273"/>
              <a:gd name="T29" fmla="*/ 984 h 1033"/>
              <a:gd name="T30" fmla="*/ 512 w 1273"/>
              <a:gd name="T31" fmla="*/ 992 h 1033"/>
              <a:gd name="T32" fmla="*/ 432 w 1273"/>
              <a:gd name="T33" fmla="*/ 952 h 1033"/>
              <a:gd name="T34" fmla="*/ 368 w 1273"/>
              <a:gd name="T35" fmla="*/ 960 h 1033"/>
              <a:gd name="T36" fmla="*/ 272 w 1273"/>
              <a:gd name="T37" fmla="*/ 928 h 1033"/>
              <a:gd name="T38" fmla="*/ 216 w 1273"/>
              <a:gd name="T39" fmla="*/ 984 h 1033"/>
              <a:gd name="T40" fmla="*/ 152 w 1273"/>
              <a:gd name="T41" fmla="*/ 944 h 1033"/>
              <a:gd name="T42" fmla="*/ 104 w 1273"/>
              <a:gd name="T43" fmla="*/ 864 h 1033"/>
              <a:gd name="T44" fmla="*/ 56 w 1273"/>
              <a:gd name="T45" fmla="*/ 800 h 1033"/>
              <a:gd name="T46" fmla="*/ 64 w 1273"/>
              <a:gd name="T47" fmla="*/ 776 h 1033"/>
              <a:gd name="T48" fmla="*/ 40 w 1273"/>
              <a:gd name="T49" fmla="*/ 712 h 1033"/>
              <a:gd name="T50" fmla="*/ 0 w 1273"/>
              <a:gd name="T51" fmla="*/ 688 h 1033"/>
              <a:gd name="T52" fmla="*/ 32 w 1273"/>
              <a:gd name="T53" fmla="*/ 688 h 1033"/>
              <a:gd name="T54" fmla="*/ 32 w 1273"/>
              <a:gd name="T55" fmla="*/ 616 h 1033"/>
              <a:gd name="T56" fmla="*/ 24 w 1273"/>
              <a:gd name="T57" fmla="*/ 568 h 1033"/>
              <a:gd name="T58" fmla="*/ 0 w 1273"/>
              <a:gd name="T59" fmla="*/ 520 h 1033"/>
              <a:gd name="T60" fmla="*/ 88 w 1273"/>
              <a:gd name="T61" fmla="*/ 464 h 1033"/>
              <a:gd name="T62" fmla="*/ 136 w 1273"/>
              <a:gd name="T63" fmla="*/ 456 h 1033"/>
              <a:gd name="T64" fmla="*/ 152 w 1273"/>
              <a:gd name="T65" fmla="*/ 480 h 1033"/>
              <a:gd name="T66" fmla="*/ 200 w 1273"/>
              <a:gd name="T67" fmla="*/ 480 h 1033"/>
              <a:gd name="T68" fmla="*/ 304 w 1273"/>
              <a:gd name="T69" fmla="*/ 456 h 1033"/>
              <a:gd name="T70" fmla="*/ 416 w 1273"/>
              <a:gd name="T71" fmla="*/ 424 h 1033"/>
              <a:gd name="T72" fmla="*/ 424 w 1273"/>
              <a:gd name="T73" fmla="*/ 376 h 1033"/>
              <a:gd name="T74" fmla="*/ 472 w 1273"/>
              <a:gd name="T75" fmla="*/ 232 h 1033"/>
              <a:gd name="T76" fmla="*/ 456 w 1273"/>
              <a:gd name="T77" fmla="*/ 200 h 1033"/>
              <a:gd name="T78" fmla="*/ 592 w 1273"/>
              <a:gd name="T79" fmla="*/ 224 h 1033"/>
              <a:gd name="T80" fmla="*/ 664 w 1273"/>
              <a:gd name="T81" fmla="*/ 96 h 1033"/>
              <a:gd name="T82" fmla="*/ 784 w 1273"/>
              <a:gd name="T83" fmla="*/ 128 h 1033"/>
              <a:gd name="T84" fmla="*/ 784 w 1273"/>
              <a:gd name="T85" fmla="*/ 80 h 1033"/>
              <a:gd name="T86" fmla="*/ 840 w 1273"/>
              <a:gd name="T87" fmla="*/ 40 h 1033"/>
              <a:gd name="T88" fmla="*/ 880 w 1273"/>
              <a:gd name="T89" fmla="*/ 0 h 1033"/>
              <a:gd name="T90" fmla="*/ 928 w 1273"/>
              <a:gd name="T91" fmla="*/ 16 h 1033"/>
              <a:gd name="T92" fmla="*/ 928 w 1273"/>
              <a:gd name="T93" fmla="*/ 48 h 1033"/>
              <a:gd name="T94" fmla="*/ 960 w 1273"/>
              <a:gd name="T95" fmla="*/ 112 h 1033"/>
              <a:gd name="T96" fmla="*/ 1024 w 1273"/>
              <a:gd name="T97" fmla="*/ 144 h 1033"/>
              <a:gd name="T98" fmla="*/ 1040 w 1273"/>
              <a:gd name="T99" fmla="*/ 248 h 1033"/>
              <a:gd name="T100" fmla="*/ 1016 w 1273"/>
              <a:gd name="T101" fmla="*/ 336 h 1033"/>
              <a:gd name="T102" fmla="*/ 1112 w 1273"/>
              <a:gd name="T103" fmla="*/ 368 h 1033"/>
              <a:gd name="T104" fmla="*/ 1208 w 1273"/>
              <a:gd name="T105" fmla="*/ 440 h 1033"/>
              <a:gd name="T106" fmla="*/ 1232 w 1273"/>
              <a:gd name="T107" fmla="*/ 480 h 1033"/>
              <a:gd name="T108" fmla="*/ 1272 w 1273"/>
              <a:gd name="T109" fmla="*/ 56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73" h="1033">
                <a:moveTo>
                  <a:pt x="1272" y="568"/>
                </a:moveTo>
                <a:lnTo>
                  <a:pt x="1256" y="576"/>
                </a:lnTo>
                <a:lnTo>
                  <a:pt x="1256" y="600"/>
                </a:lnTo>
                <a:lnTo>
                  <a:pt x="1240" y="632"/>
                </a:lnTo>
                <a:lnTo>
                  <a:pt x="1208" y="632"/>
                </a:lnTo>
                <a:lnTo>
                  <a:pt x="1176" y="632"/>
                </a:lnTo>
                <a:lnTo>
                  <a:pt x="1176" y="648"/>
                </a:lnTo>
                <a:lnTo>
                  <a:pt x="1152" y="664"/>
                </a:lnTo>
                <a:lnTo>
                  <a:pt x="1112" y="680"/>
                </a:lnTo>
                <a:lnTo>
                  <a:pt x="1080" y="720"/>
                </a:lnTo>
                <a:lnTo>
                  <a:pt x="1064" y="712"/>
                </a:lnTo>
                <a:lnTo>
                  <a:pt x="1048" y="728"/>
                </a:lnTo>
                <a:lnTo>
                  <a:pt x="1040" y="816"/>
                </a:lnTo>
                <a:lnTo>
                  <a:pt x="936" y="824"/>
                </a:lnTo>
                <a:lnTo>
                  <a:pt x="888" y="840"/>
                </a:lnTo>
                <a:lnTo>
                  <a:pt x="880" y="880"/>
                </a:lnTo>
                <a:lnTo>
                  <a:pt x="920" y="928"/>
                </a:lnTo>
                <a:lnTo>
                  <a:pt x="920" y="944"/>
                </a:lnTo>
                <a:lnTo>
                  <a:pt x="888" y="968"/>
                </a:lnTo>
                <a:lnTo>
                  <a:pt x="888" y="992"/>
                </a:lnTo>
                <a:lnTo>
                  <a:pt x="896" y="1000"/>
                </a:lnTo>
                <a:lnTo>
                  <a:pt x="896" y="1032"/>
                </a:lnTo>
                <a:lnTo>
                  <a:pt x="840" y="1008"/>
                </a:lnTo>
                <a:lnTo>
                  <a:pt x="840" y="1016"/>
                </a:lnTo>
                <a:lnTo>
                  <a:pt x="816" y="1016"/>
                </a:lnTo>
                <a:lnTo>
                  <a:pt x="808" y="1000"/>
                </a:lnTo>
                <a:lnTo>
                  <a:pt x="760" y="976"/>
                </a:lnTo>
                <a:lnTo>
                  <a:pt x="736" y="960"/>
                </a:lnTo>
                <a:lnTo>
                  <a:pt x="624" y="968"/>
                </a:lnTo>
                <a:lnTo>
                  <a:pt x="600" y="984"/>
                </a:lnTo>
                <a:lnTo>
                  <a:pt x="528" y="984"/>
                </a:lnTo>
                <a:lnTo>
                  <a:pt x="512" y="992"/>
                </a:lnTo>
                <a:lnTo>
                  <a:pt x="440" y="984"/>
                </a:lnTo>
                <a:lnTo>
                  <a:pt x="432" y="952"/>
                </a:lnTo>
                <a:lnTo>
                  <a:pt x="384" y="944"/>
                </a:lnTo>
                <a:lnTo>
                  <a:pt x="368" y="960"/>
                </a:lnTo>
                <a:lnTo>
                  <a:pt x="296" y="928"/>
                </a:lnTo>
                <a:lnTo>
                  <a:pt x="272" y="928"/>
                </a:lnTo>
                <a:lnTo>
                  <a:pt x="248" y="968"/>
                </a:lnTo>
                <a:lnTo>
                  <a:pt x="216" y="984"/>
                </a:lnTo>
                <a:lnTo>
                  <a:pt x="176" y="976"/>
                </a:lnTo>
                <a:lnTo>
                  <a:pt x="152" y="944"/>
                </a:lnTo>
                <a:lnTo>
                  <a:pt x="152" y="872"/>
                </a:lnTo>
                <a:lnTo>
                  <a:pt x="104" y="864"/>
                </a:lnTo>
                <a:lnTo>
                  <a:pt x="72" y="816"/>
                </a:lnTo>
                <a:lnTo>
                  <a:pt x="56" y="800"/>
                </a:lnTo>
                <a:lnTo>
                  <a:pt x="48" y="784"/>
                </a:lnTo>
                <a:lnTo>
                  <a:pt x="64" y="776"/>
                </a:lnTo>
                <a:lnTo>
                  <a:pt x="64" y="752"/>
                </a:lnTo>
                <a:lnTo>
                  <a:pt x="40" y="712"/>
                </a:lnTo>
                <a:lnTo>
                  <a:pt x="16" y="704"/>
                </a:lnTo>
                <a:lnTo>
                  <a:pt x="0" y="688"/>
                </a:lnTo>
                <a:lnTo>
                  <a:pt x="16" y="680"/>
                </a:lnTo>
                <a:lnTo>
                  <a:pt x="32" y="688"/>
                </a:lnTo>
                <a:lnTo>
                  <a:pt x="40" y="672"/>
                </a:lnTo>
                <a:lnTo>
                  <a:pt x="32" y="616"/>
                </a:lnTo>
                <a:lnTo>
                  <a:pt x="48" y="592"/>
                </a:lnTo>
                <a:lnTo>
                  <a:pt x="24" y="568"/>
                </a:lnTo>
                <a:lnTo>
                  <a:pt x="0" y="568"/>
                </a:lnTo>
                <a:lnTo>
                  <a:pt x="0" y="520"/>
                </a:lnTo>
                <a:lnTo>
                  <a:pt x="48" y="464"/>
                </a:lnTo>
                <a:lnTo>
                  <a:pt x="88" y="464"/>
                </a:lnTo>
                <a:lnTo>
                  <a:pt x="112" y="448"/>
                </a:lnTo>
                <a:lnTo>
                  <a:pt x="136" y="456"/>
                </a:lnTo>
                <a:lnTo>
                  <a:pt x="144" y="448"/>
                </a:lnTo>
                <a:lnTo>
                  <a:pt x="152" y="480"/>
                </a:lnTo>
                <a:lnTo>
                  <a:pt x="168" y="472"/>
                </a:lnTo>
                <a:lnTo>
                  <a:pt x="200" y="480"/>
                </a:lnTo>
                <a:lnTo>
                  <a:pt x="208" y="456"/>
                </a:lnTo>
                <a:lnTo>
                  <a:pt x="304" y="456"/>
                </a:lnTo>
                <a:lnTo>
                  <a:pt x="320" y="432"/>
                </a:lnTo>
                <a:lnTo>
                  <a:pt x="416" y="424"/>
                </a:lnTo>
                <a:lnTo>
                  <a:pt x="424" y="408"/>
                </a:lnTo>
                <a:lnTo>
                  <a:pt x="424" y="376"/>
                </a:lnTo>
                <a:lnTo>
                  <a:pt x="464" y="352"/>
                </a:lnTo>
                <a:lnTo>
                  <a:pt x="472" y="232"/>
                </a:lnTo>
                <a:lnTo>
                  <a:pt x="456" y="224"/>
                </a:lnTo>
                <a:lnTo>
                  <a:pt x="456" y="200"/>
                </a:lnTo>
                <a:lnTo>
                  <a:pt x="576" y="208"/>
                </a:lnTo>
                <a:lnTo>
                  <a:pt x="592" y="224"/>
                </a:lnTo>
                <a:lnTo>
                  <a:pt x="608" y="176"/>
                </a:lnTo>
                <a:lnTo>
                  <a:pt x="664" y="96"/>
                </a:lnTo>
                <a:lnTo>
                  <a:pt x="744" y="136"/>
                </a:lnTo>
                <a:lnTo>
                  <a:pt x="784" y="128"/>
                </a:lnTo>
                <a:lnTo>
                  <a:pt x="792" y="104"/>
                </a:lnTo>
                <a:lnTo>
                  <a:pt x="784" y="80"/>
                </a:lnTo>
                <a:lnTo>
                  <a:pt x="816" y="48"/>
                </a:lnTo>
                <a:lnTo>
                  <a:pt x="840" y="40"/>
                </a:lnTo>
                <a:lnTo>
                  <a:pt x="872" y="24"/>
                </a:lnTo>
                <a:lnTo>
                  <a:pt x="880" y="0"/>
                </a:lnTo>
                <a:lnTo>
                  <a:pt x="928" y="8"/>
                </a:lnTo>
                <a:lnTo>
                  <a:pt x="928" y="16"/>
                </a:lnTo>
                <a:lnTo>
                  <a:pt x="912" y="32"/>
                </a:lnTo>
                <a:lnTo>
                  <a:pt x="928" y="48"/>
                </a:lnTo>
                <a:lnTo>
                  <a:pt x="936" y="72"/>
                </a:lnTo>
                <a:lnTo>
                  <a:pt x="960" y="112"/>
                </a:lnTo>
                <a:lnTo>
                  <a:pt x="984" y="120"/>
                </a:lnTo>
                <a:lnTo>
                  <a:pt x="1024" y="144"/>
                </a:lnTo>
                <a:lnTo>
                  <a:pt x="1024" y="200"/>
                </a:lnTo>
                <a:lnTo>
                  <a:pt x="1040" y="248"/>
                </a:lnTo>
                <a:lnTo>
                  <a:pt x="1008" y="304"/>
                </a:lnTo>
                <a:lnTo>
                  <a:pt x="1016" y="336"/>
                </a:lnTo>
                <a:lnTo>
                  <a:pt x="1048" y="360"/>
                </a:lnTo>
                <a:lnTo>
                  <a:pt x="1112" y="368"/>
                </a:lnTo>
                <a:lnTo>
                  <a:pt x="1160" y="392"/>
                </a:lnTo>
                <a:lnTo>
                  <a:pt x="1208" y="440"/>
                </a:lnTo>
                <a:lnTo>
                  <a:pt x="1232" y="440"/>
                </a:lnTo>
                <a:lnTo>
                  <a:pt x="1232" y="480"/>
                </a:lnTo>
                <a:lnTo>
                  <a:pt x="1248" y="520"/>
                </a:lnTo>
                <a:lnTo>
                  <a:pt x="1272" y="568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Freeform 37"/>
          <p:cNvSpPr/>
          <p:nvPr/>
        </p:nvSpPr>
        <p:spPr bwMode="invGray">
          <a:xfrm>
            <a:off x="4879365" y="4090875"/>
            <a:ext cx="190396" cy="390848"/>
          </a:xfrm>
          <a:custGeom>
            <a:avLst/>
            <a:gdLst>
              <a:gd name="T0" fmla="*/ 24 w 129"/>
              <a:gd name="T1" fmla="*/ 232 h 257"/>
              <a:gd name="T2" fmla="*/ 32 w 129"/>
              <a:gd name="T3" fmla="*/ 248 h 257"/>
              <a:gd name="T4" fmla="*/ 56 w 129"/>
              <a:gd name="T5" fmla="*/ 256 h 257"/>
              <a:gd name="T6" fmla="*/ 64 w 129"/>
              <a:gd name="T7" fmla="*/ 224 h 257"/>
              <a:gd name="T8" fmla="*/ 104 w 129"/>
              <a:gd name="T9" fmla="*/ 184 h 257"/>
              <a:gd name="T10" fmla="*/ 104 w 129"/>
              <a:gd name="T11" fmla="*/ 128 h 257"/>
              <a:gd name="T12" fmla="*/ 120 w 129"/>
              <a:gd name="T13" fmla="*/ 96 h 257"/>
              <a:gd name="T14" fmla="*/ 128 w 129"/>
              <a:gd name="T15" fmla="*/ 72 h 257"/>
              <a:gd name="T16" fmla="*/ 112 w 129"/>
              <a:gd name="T17" fmla="*/ 56 h 257"/>
              <a:gd name="T18" fmla="*/ 104 w 129"/>
              <a:gd name="T19" fmla="*/ 0 h 257"/>
              <a:gd name="T20" fmla="*/ 64 w 129"/>
              <a:gd name="T21" fmla="*/ 24 h 257"/>
              <a:gd name="T22" fmla="*/ 48 w 129"/>
              <a:gd name="T23" fmla="*/ 24 h 257"/>
              <a:gd name="T24" fmla="*/ 56 w 129"/>
              <a:gd name="T25" fmla="*/ 40 h 257"/>
              <a:gd name="T26" fmla="*/ 24 w 129"/>
              <a:gd name="T27" fmla="*/ 72 h 257"/>
              <a:gd name="T28" fmla="*/ 24 w 129"/>
              <a:gd name="T29" fmla="*/ 112 h 257"/>
              <a:gd name="T30" fmla="*/ 0 w 129"/>
              <a:gd name="T31" fmla="*/ 136 h 257"/>
              <a:gd name="T32" fmla="*/ 8 w 129"/>
              <a:gd name="T33" fmla="*/ 168 h 257"/>
              <a:gd name="T34" fmla="*/ 16 w 129"/>
              <a:gd name="T35" fmla="*/ 224 h 257"/>
              <a:gd name="T36" fmla="*/ 24 w 129"/>
              <a:gd name="T37" fmla="*/ 232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" h="257">
                <a:moveTo>
                  <a:pt x="24" y="232"/>
                </a:moveTo>
                <a:lnTo>
                  <a:pt x="32" y="248"/>
                </a:lnTo>
                <a:lnTo>
                  <a:pt x="56" y="256"/>
                </a:lnTo>
                <a:lnTo>
                  <a:pt x="64" y="224"/>
                </a:lnTo>
                <a:lnTo>
                  <a:pt x="104" y="184"/>
                </a:lnTo>
                <a:lnTo>
                  <a:pt x="104" y="128"/>
                </a:lnTo>
                <a:lnTo>
                  <a:pt x="120" y="96"/>
                </a:lnTo>
                <a:lnTo>
                  <a:pt x="128" y="72"/>
                </a:lnTo>
                <a:lnTo>
                  <a:pt x="112" y="56"/>
                </a:lnTo>
                <a:lnTo>
                  <a:pt x="104" y="0"/>
                </a:lnTo>
                <a:lnTo>
                  <a:pt x="64" y="24"/>
                </a:lnTo>
                <a:lnTo>
                  <a:pt x="48" y="24"/>
                </a:lnTo>
                <a:lnTo>
                  <a:pt x="56" y="40"/>
                </a:lnTo>
                <a:lnTo>
                  <a:pt x="24" y="72"/>
                </a:lnTo>
                <a:lnTo>
                  <a:pt x="24" y="112"/>
                </a:lnTo>
                <a:lnTo>
                  <a:pt x="0" y="136"/>
                </a:lnTo>
                <a:lnTo>
                  <a:pt x="8" y="168"/>
                </a:lnTo>
                <a:lnTo>
                  <a:pt x="16" y="224"/>
                </a:lnTo>
                <a:lnTo>
                  <a:pt x="24" y="232"/>
                </a:lnTo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" name="TextBox 77"/>
          <p:cNvSpPr txBox="1"/>
          <p:nvPr/>
        </p:nvSpPr>
        <p:spPr>
          <a:xfrm>
            <a:off x="6049010" y="1083945"/>
            <a:ext cx="3100070" cy="10147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>
                <a:solidFill>
                  <a:schemeClr val="tx2"/>
                </a:solidFill>
                <a:sym typeface="+mn-ea"/>
              </a:rPr>
              <a:t>自治区目标：</a:t>
            </a:r>
            <a:endParaRPr lang="zh-CN" altLang="en-US" sz="1200">
              <a:solidFill>
                <a:schemeClr val="tx2"/>
              </a:solidFill>
              <a:sym typeface="+mn-ea"/>
            </a:endParaRPr>
          </a:p>
          <a:p>
            <a:r>
              <a:rPr lang="zh-CN" altLang="en-US" sz="1200">
                <a:solidFill>
                  <a:schemeClr val="tx2"/>
                </a:solidFill>
                <a:sym typeface="+mn-ea"/>
              </a:rPr>
              <a:t>        </a:t>
            </a:r>
            <a:r>
              <a:rPr lang="zh-CN" altLang="en-US" sz="1200">
                <a:sym typeface="+mn-ea"/>
              </a:rPr>
              <a:t>到2017年，基本消除绝对贫困现象，26 个区贫旗县全部摘帽；到2020 年，现行标准下农村牧区贫困人口稳定脱贫，31个国贫旗县全部摘帽。</a:t>
            </a:r>
            <a:endParaRPr lang="en-US" altLang="zh-CN" sz="12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" name="TextBox 77"/>
          <p:cNvSpPr txBox="1"/>
          <p:nvPr/>
        </p:nvSpPr>
        <p:spPr>
          <a:xfrm>
            <a:off x="6049010" y="2282825"/>
            <a:ext cx="3100070" cy="249174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>
                <a:solidFill>
                  <a:schemeClr val="tx2"/>
                </a:solidFill>
                <a:sym typeface="+mn-ea"/>
              </a:rPr>
              <a:t>鄂尔多斯市目标：</a:t>
            </a:r>
            <a:endParaRPr lang="zh-CN" altLang="en-US" sz="1200">
              <a:solidFill>
                <a:schemeClr val="tx2"/>
              </a:solidFill>
            </a:endParaRPr>
          </a:p>
          <a:p>
            <a:r>
              <a:rPr lang="zh-CN" altLang="en-US" sz="1200">
                <a:sym typeface="+mn-ea"/>
              </a:rPr>
              <a:t>        2018年，完成年度减贫任务，全市贫困发生率控制在0.1％以下，基本消除绝对贫困。扶贫重点嘎查村“企业+党支部+合作组织+农牧户”产业发展模式全面构建，集体经济保障和带动贫困人口致富能力明显增强。2019年，按照现行标准，建档立卡贫困人口稳步退出，建档立卡贫困户与新型经营主体利益联结机制全面建立，贫困人口稳定增收长效机制基本形成。2020年，脱贫攻坚成效持续巩固，稳定脱贫长效机制全面建立，精准脱贫攻坚战取得全面胜利，决胜全面建成小康社会。</a:t>
            </a:r>
            <a:endParaRPr lang="en-US" altLang="zh-CN" sz="8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gray">
          <a:xfrm>
            <a:off x="3417570" y="236220"/>
            <a:ext cx="223012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总体目标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3217545" y="77470"/>
            <a:ext cx="28632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总体目标</a:t>
            </a:r>
            <a:endParaRPr lang="zh-CN" altLang="en-US" sz="2400" b="1">
              <a:solidFill>
                <a:schemeClr val="tx2"/>
              </a:solidFill>
              <a:uFillTx/>
              <a:sym typeface="+mn-ea"/>
            </a:endParaRPr>
          </a:p>
        </p:txBody>
      </p:sp>
      <p:cxnSp>
        <p:nvCxnSpPr>
          <p:cNvPr id="14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25"/>
          <a:stretch>
            <a:fillRect/>
          </a:stretch>
        </p:blipFill>
        <p:spPr>
          <a:xfrm>
            <a:off x="-419956" y="1935896"/>
            <a:ext cx="1567618" cy="321547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99" y="1953182"/>
            <a:ext cx="1248760" cy="3183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1365" y="901065"/>
            <a:ext cx="7661275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2"/>
                </a:solidFill>
              </a:rPr>
              <a:t>达拉特旗目标：</a:t>
            </a:r>
            <a:endParaRPr lang="zh-CN" altLang="en-US">
              <a:solidFill>
                <a:schemeClr val="tx2"/>
              </a:solidFill>
            </a:endParaRPr>
          </a:p>
          <a:p>
            <a:r>
              <a:rPr lang="zh-CN" altLang="en-US">
                <a:solidFill>
                  <a:schemeClr val="tx2"/>
                </a:solidFill>
              </a:rPr>
              <a:t>      </a:t>
            </a:r>
            <a:r>
              <a:rPr lang="zh-CN" altLang="en-US">
                <a:solidFill>
                  <a:schemeClr val="tx1"/>
                </a:solidFill>
              </a:rPr>
              <a:t> 对2016年以来脱贫的国家标准下建档立卡贫困人口继续进行巩固扶持，对现有的建档立卡贫困人口进行重点扶持，实现稳定脱贫。加大全旗20个重点嘎查村和因病致贫、因病返贫的贫困人口扶持力度。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        2018年，完成年度减贫任务，全旗贫困发生率控制在0.1%以下，基本消除绝对贫困。对已脱贫的国家标准下建档立卡贫困人口进行巩固扶持。扶贫重点嘎查村“企业+党支部+合作社+农牧户”模式全面构建，带动贫困人口致富能力显著增强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        2019年，按照现行标准，建档立卡贫困人口全部退出。经济组织与建档立卡贫困人口利益联结机制全面建立，贫困人口稳定增收长效机制基本形成。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        2020年，持续巩固脱贫攻坚成效，形成稳定的脱贫长效机制，精准脱贫攻坚战取得全面胜利，决胜全面建成小康社会。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780717" y="2803531"/>
            <a:ext cx="1679171" cy="1332374"/>
            <a:chOff x="2780717" y="2867031"/>
            <a:chExt cx="1679171" cy="1332374"/>
          </a:xfrm>
        </p:grpSpPr>
        <p:sp>
          <p:nvSpPr>
            <p:cNvPr id="160" name="等腰三角形 159"/>
            <p:cNvSpPr/>
            <p:nvPr/>
          </p:nvSpPr>
          <p:spPr bwMode="auto">
            <a:xfrm>
              <a:off x="2780717" y="2867031"/>
              <a:ext cx="1679171" cy="1332374"/>
            </a:xfrm>
            <a:prstGeom prst="triangl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1" name="文本框 6"/>
            <p:cNvSpPr txBox="1">
              <a:spLocks noChangeArrowheads="1"/>
            </p:cNvSpPr>
            <p:nvPr/>
          </p:nvSpPr>
          <p:spPr bwMode="auto">
            <a:xfrm>
              <a:off x="3284876" y="3310341"/>
              <a:ext cx="50045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bg2"/>
                  </a:solidFill>
                  <a:latin typeface="微软雅黑" panose="020B0503020204020204" pitchFamily="34" charset="-122"/>
                </a:rPr>
                <a:t>2</a:t>
              </a:r>
              <a:endParaRPr lang="zh-CN" altLang="en-US" sz="4000" b="1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20303" y="1471157"/>
            <a:ext cx="1677880" cy="1332374"/>
            <a:chOff x="3620303" y="1534657"/>
            <a:chExt cx="1677880" cy="1332374"/>
          </a:xfrm>
        </p:grpSpPr>
        <p:sp>
          <p:nvSpPr>
            <p:cNvPr id="166" name="等腰三角形 165"/>
            <p:cNvSpPr/>
            <p:nvPr/>
          </p:nvSpPr>
          <p:spPr bwMode="auto">
            <a:xfrm>
              <a:off x="3620303" y="1534657"/>
              <a:ext cx="1677880" cy="1332374"/>
            </a:xfrm>
            <a:prstGeom prst="triangl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7" name="文本框 60"/>
            <p:cNvSpPr txBox="1">
              <a:spLocks noChangeArrowheads="1"/>
            </p:cNvSpPr>
            <p:nvPr/>
          </p:nvSpPr>
          <p:spPr bwMode="auto">
            <a:xfrm>
              <a:off x="4200851" y="1980774"/>
              <a:ext cx="50045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bg2"/>
                  </a:solidFill>
                  <a:latin typeface="微软雅黑" panose="020B0503020204020204" pitchFamily="34" charset="-122"/>
                </a:rPr>
                <a:t>1</a:t>
              </a:r>
              <a:endParaRPr lang="zh-CN" altLang="en-US" sz="4000" b="1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59888" y="2803531"/>
            <a:ext cx="1677881" cy="1332374"/>
            <a:chOff x="4459888" y="2867031"/>
            <a:chExt cx="1677881" cy="1332374"/>
          </a:xfrm>
        </p:grpSpPr>
        <p:sp>
          <p:nvSpPr>
            <p:cNvPr id="163" name="等腰三角形 162"/>
            <p:cNvSpPr/>
            <p:nvPr/>
          </p:nvSpPr>
          <p:spPr bwMode="auto">
            <a:xfrm>
              <a:off x="4459888" y="2867031"/>
              <a:ext cx="1677881" cy="1332374"/>
            </a:xfrm>
            <a:prstGeom prst="triangl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5" name="文本框 6"/>
            <p:cNvSpPr txBox="1">
              <a:spLocks noChangeArrowheads="1"/>
            </p:cNvSpPr>
            <p:nvPr/>
          </p:nvSpPr>
          <p:spPr bwMode="auto">
            <a:xfrm>
              <a:off x="5007879" y="3323041"/>
              <a:ext cx="50045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3</a:t>
              </a:r>
              <a:endParaRPr lang="zh-CN" altLang="en-US" sz="40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5192395" y="1313551"/>
            <a:ext cx="1923767" cy="780930"/>
            <a:chOff x="1078513" y="1638320"/>
            <a:chExt cx="1923767" cy="780930"/>
          </a:xfrm>
        </p:grpSpPr>
        <p:sp>
          <p:nvSpPr>
            <p:cNvPr id="206" name="TextBox 205"/>
            <p:cNvSpPr txBox="1"/>
            <p:nvPr/>
          </p:nvSpPr>
          <p:spPr>
            <a:xfrm>
              <a:off x="1078513" y="1958240"/>
              <a:ext cx="1923767" cy="461010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en-US" altLang="zh-CN" sz="9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       </a:t>
              </a:r>
              <a:r>
                <a:rPr lang="zh-CN" altLang="en-US" sz="9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是指切实落实领导责任、切实做到精准扶贫、切实强化社会合力、切实加强基层组织。</a:t>
              </a:r>
              <a:endParaRPr lang="zh-CN" altLang="en-US" sz="900" dirty="0">
                <a:solidFill>
                  <a:srgbClr val="08080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612615" y="1638320"/>
              <a:ext cx="812800" cy="24574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2"/>
                  </a:solidFill>
                  <a:latin typeface="微软雅黑" panose="020B0503020204020204" pitchFamily="34" charset="-122"/>
                </a:rPr>
                <a:t>四个切实</a:t>
              </a:r>
              <a:endParaRPr lang="zh-CN" altLang="en-US" sz="160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6154187" y="3022704"/>
            <a:ext cx="1923767" cy="919360"/>
            <a:chOff x="1078513" y="1638320"/>
            <a:chExt cx="1923767" cy="919360"/>
          </a:xfrm>
        </p:grpSpPr>
        <p:sp>
          <p:nvSpPr>
            <p:cNvPr id="209" name="TextBox 208"/>
            <p:cNvSpPr txBox="1"/>
            <p:nvPr/>
          </p:nvSpPr>
          <p:spPr>
            <a:xfrm>
              <a:off x="1078513" y="1958240"/>
              <a:ext cx="1923767" cy="599440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en-US" altLang="zh-CN" sz="9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       </a:t>
              </a:r>
              <a:r>
                <a:rPr lang="zh-CN" altLang="en-US" sz="9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是指坚持扶贫对象精准、项目安排精准、资金使用精准、措施到户精准、因村派人(第一书记)精准、脱贫成效精准。</a:t>
              </a:r>
              <a:endParaRPr lang="zh-CN" altLang="en-US" sz="900" dirty="0">
                <a:solidFill>
                  <a:srgbClr val="08080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612615" y="1638320"/>
              <a:ext cx="812800" cy="24574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六个精准</a:t>
              </a:r>
              <a:endPara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1196130" y="2512098"/>
            <a:ext cx="1923767" cy="919360"/>
            <a:chOff x="1078513" y="1638320"/>
            <a:chExt cx="1923767" cy="919360"/>
          </a:xfrm>
        </p:grpSpPr>
        <p:sp>
          <p:nvSpPr>
            <p:cNvPr id="214" name="TextBox 213"/>
            <p:cNvSpPr txBox="1"/>
            <p:nvPr/>
          </p:nvSpPr>
          <p:spPr>
            <a:xfrm>
              <a:off x="1078513" y="1958240"/>
              <a:ext cx="1923767" cy="599440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en-US" altLang="zh-CN" sz="9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       </a:t>
              </a:r>
              <a:r>
                <a:rPr lang="zh-CN" altLang="en-US" sz="9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是指通过扶持生产和就业发展一批、通过易地搬迁安置一批、通过生态补偿脱贫一批、通过发展教育脱贫一批、通过社会保障兜底一批。</a:t>
              </a:r>
              <a:endParaRPr lang="zh-CN" altLang="en-US" sz="900" dirty="0">
                <a:solidFill>
                  <a:srgbClr val="08080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1612615" y="1638320"/>
              <a:ext cx="812800" cy="24574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2"/>
                  </a:solidFill>
                  <a:latin typeface="微软雅黑" panose="020B0503020204020204" pitchFamily="34" charset="-122"/>
                </a:rPr>
                <a:t>五个一批</a:t>
              </a:r>
              <a:endParaRPr lang="zh-CN" altLang="en-US" sz="160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5" name="Text Box 18"/>
          <p:cNvSpPr txBox="1">
            <a:spLocks noChangeArrowheads="1"/>
          </p:cNvSpPr>
          <p:nvPr/>
        </p:nvSpPr>
        <p:spPr bwMode="gray">
          <a:xfrm>
            <a:off x="3328670" y="236220"/>
            <a:ext cx="264922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精准扶贫基本知识要点</a:t>
            </a:r>
            <a:endParaRPr lang="zh-CN" altLang="en-US" sz="1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6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reeform 983"/>
          <p:cNvSpPr>
            <a:spLocks noEditPoints="1"/>
          </p:cNvSpPr>
          <p:nvPr/>
        </p:nvSpPr>
        <p:spPr bwMode="auto">
          <a:xfrm>
            <a:off x="4221480" y="3073400"/>
            <a:ext cx="459740" cy="415290"/>
          </a:xfrm>
          <a:custGeom>
            <a:avLst/>
            <a:gdLst>
              <a:gd name="T0" fmla="*/ 116 w 232"/>
              <a:gd name="T1" fmla="*/ 88 h 239"/>
              <a:gd name="T2" fmla="*/ 84 w 232"/>
              <a:gd name="T3" fmla="*/ 119 h 239"/>
              <a:gd name="T4" fmla="*/ 116 w 232"/>
              <a:gd name="T5" fmla="*/ 151 h 239"/>
              <a:gd name="T6" fmla="*/ 148 w 232"/>
              <a:gd name="T7" fmla="*/ 119 h 239"/>
              <a:gd name="T8" fmla="*/ 116 w 232"/>
              <a:gd name="T9" fmla="*/ 88 h 239"/>
              <a:gd name="T10" fmla="*/ 49 w 232"/>
              <a:gd name="T11" fmla="*/ 197 h 239"/>
              <a:gd name="T12" fmla="*/ 44 w 232"/>
              <a:gd name="T13" fmla="*/ 191 h 239"/>
              <a:gd name="T14" fmla="*/ 14 w 232"/>
              <a:gd name="T15" fmla="*/ 119 h 239"/>
              <a:gd name="T16" fmla="*/ 93 w 232"/>
              <a:gd name="T17" fmla="*/ 20 h 239"/>
              <a:gd name="T18" fmla="*/ 90 w 232"/>
              <a:gd name="T19" fmla="*/ 7 h 239"/>
              <a:gd name="T20" fmla="*/ 0 w 232"/>
              <a:gd name="T21" fmla="*/ 119 h 239"/>
              <a:gd name="T22" fmla="*/ 34 w 232"/>
              <a:gd name="T23" fmla="*/ 201 h 239"/>
              <a:gd name="T24" fmla="*/ 44 w 232"/>
              <a:gd name="T25" fmla="*/ 210 h 239"/>
              <a:gd name="T26" fmla="*/ 34 w 232"/>
              <a:gd name="T27" fmla="*/ 239 h 239"/>
              <a:gd name="T28" fmla="*/ 116 w 232"/>
              <a:gd name="T29" fmla="*/ 228 h 239"/>
              <a:gd name="T30" fmla="*/ 60 w 232"/>
              <a:gd name="T31" fmla="*/ 167 h 239"/>
              <a:gd name="T32" fmla="*/ 49 w 232"/>
              <a:gd name="T33" fmla="*/ 197 h 239"/>
              <a:gd name="T34" fmla="*/ 188 w 232"/>
              <a:gd name="T35" fmla="*/ 29 h 239"/>
              <a:gd name="T36" fmla="*/ 198 w 232"/>
              <a:gd name="T37" fmla="*/ 0 h 239"/>
              <a:gd name="T38" fmla="*/ 116 w 232"/>
              <a:gd name="T39" fmla="*/ 10 h 239"/>
              <a:gd name="T40" fmla="*/ 172 w 232"/>
              <a:gd name="T41" fmla="*/ 72 h 239"/>
              <a:gd name="T42" fmla="*/ 183 w 232"/>
              <a:gd name="T43" fmla="*/ 42 h 239"/>
              <a:gd name="T44" fmla="*/ 218 w 232"/>
              <a:gd name="T45" fmla="*/ 119 h 239"/>
              <a:gd name="T46" fmla="*/ 188 w 232"/>
              <a:gd name="T47" fmla="*/ 191 h 239"/>
              <a:gd name="T48" fmla="*/ 139 w 232"/>
              <a:gd name="T49" fmla="*/ 219 h 239"/>
              <a:gd name="T50" fmla="*/ 142 w 232"/>
              <a:gd name="T51" fmla="*/ 232 h 239"/>
              <a:gd name="T52" fmla="*/ 198 w 232"/>
              <a:gd name="T53" fmla="*/ 201 h 239"/>
              <a:gd name="T54" fmla="*/ 232 w 232"/>
              <a:gd name="T55" fmla="*/ 119 h 239"/>
              <a:gd name="T56" fmla="*/ 188 w 232"/>
              <a:gd name="T57" fmla="*/ 2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2" h="239">
                <a:moveTo>
                  <a:pt x="116" y="88"/>
                </a:moveTo>
                <a:cubicBezTo>
                  <a:pt x="98" y="88"/>
                  <a:pt x="84" y="102"/>
                  <a:pt x="84" y="119"/>
                </a:cubicBezTo>
                <a:cubicBezTo>
                  <a:pt x="84" y="137"/>
                  <a:pt x="98" y="151"/>
                  <a:pt x="116" y="151"/>
                </a:cubicBezTo>
                <a:cubicBezTo>
                  <a:pt x="134" y="151"/>
                  <a:pt x="148" y="137"/>
                  <a:pt x="148" y="119"/>
                </a:cubicBezTo>
                <a:cubicBezTo>
                  <a:pt x="148" y="102"/>
                  <a:pt x="134" y="88"/>
                  <a:pt x="116" y="88"/>
                </a:cubicBezTo>
                <a:close/>
                <a:moveTo>
                  <a:pt x="49" y="197"/>
                </a:moveTo>
                <a:cubicBezTo>
                  <a:pt x="47" y="195"/>
                  <a:pt x="46" y="193"/>
                  <a:pt x="44" y="191"/>
                </a:cubicBezTo>
                <a:cubicBezTo>
                  <a:pt x="25" y="172"/>
                  <a:pt x="14" y="147"/>
                  <a:pt x="14" y="119"/>
                </a:cubicBezTo>
                <a:cubicBezTo>
                  <a:pt x="14" y="71"/>
                  <a:pt x="48" y="30"/>
                  <a:pt x="93" y="20"/>
                </a:cubicBezTo>
                <a:cubicBezTo>
                  <a:pt x="90" y="7"/>
                  <a:pt x="90" y="7"/>
                  <a:pt x="90" y="7"/>
                </a:cubicBezTo>
                <a:cubicBezTo>
                  <a:pt x="39" y="19"/>
                  <a:pt x="0" y="65"/>
                  <a:pt x="0" y="119"/>
                </a:cubicBezTo>
                <a:cubicBezTo>
                  <a:pt x="0" y="150"/>
                  <a:pt x="12" y="179"/>
                  <a:pt x="34" y="201"/>
                </a:cubicBezTo>
                <a:cubicBezTo>
                  <a:pt x="37" y="204"/>
                  <a:pt x="41" y="207"/>
                  <a:pt x="44" y="210"/>
                </a:cubicBezTo>
                <a:cubicBezTo>
                  <a:pt x="34" y="239"/>
                  <a:pt x="34" y="239"/>
                  <a:pt x="34" y="239"/>
                </a:cubicBezTo>
                <a:cubicBezTo>
                  <a:pt x="116" y="228"/>
                  <a:pt x="116" y="228"/>
                  <a:pt x="116" y="228"/>
                </a:cubicBezTo>
                <a:cubicBezTo>
                  <a:pt x="60" y="167"/>
                  <a:pt x="60" y="167"/>
                  <a:pt x="60" y="167"/>
                </a:cubicBezTo>
                <a:lnTo>
                  <a:pt x="49" y="197"/>
                </a:lnTo>
                <a:close/>
                <a:moveTo>
                  <a:pt x="188" y="29"/>
                </a:moveTo>
                <a:cubicBezTo>
                  <a:pt x="198" y="0"/>
                  <a:pt x="198" y="0"/>
                  <a:pt x="198" y="0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4" y="61"/>
                  <a:pt x="218" y="89"/>
                  <a:pt x="218" y="119"/>
                </a:cubicBezTo>
                <a:cubicBezTo>
                  <a:pt x="218" y="147"/>
                  <a:pt x="207" y="172"/>
                  <a:pt x="188" y="191"/>
                </a:cubicBezTo>
                <a:cubicBezTo>
                  <a:pt x="174" y="205"/>
                  <a:pt x="157" y="214"/>
                  <a:pt x="139" y="219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63" y="227"/>
                  <a:pt x="182" y="217"/>
                  <a:pt x="198" y="201"/>
                </a:cubicBezTo>
                <a:cubicBezTo>
                  <a:pt x="220" y="179"/>
                  <a:pt x="232" y="150"/>
                  <a:pt x="232" y="119"/>
                </a:cubicBezTo>
                <a:cubicBezTo>
                  <a:pt x="232" y="83"/>
                  <a:pt x="214" y="50"/>
                  <a:pt x="188" y="29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/>
        </p:spPr>
        <p:txBody>
          <a:bodyPr vert="horz" wrap="square" lIns="68580" tIns="34290" rIns="68580" bIns="34290" numCol="1" anchor="t" anchorCtr="0" compatLnSpc="1"/>
          <a:p>
            <a:endParaRPr lang="zh-CN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7380" y="1457960"/>
            <a:ext cx="1772920" cy="2665730"/>
            <a:chOff x="640110" y="1915090"/>
            <a:chExt cx="1773218" cy="2112579"/>
          </a:xfrm>
        </p:grpSpPr>
        <p:sp>
          <p:nvSpPr>
            <p:cNvPr id="46" name="矩形 45"/>
            <p:cNvSpPr/>
            <p:nvPr/>
          </p:nvSpPr>
          <p:spPr>
            <a:xfrm>
              <a:off x="640110" y="1915090"/>
              <a:ext cx="1773218" cy="3431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080808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40110" y="2258200"/>
              <a:ext cx="1773218" cy="17694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8" name="文本框 29"/>
            <p:cNvSpPr txBox="1"/>
            <p:nvPr/>
          </p:nvSpPr>
          <p:spPr>
            <a:xfrm>
              <a:off x="640110" y="1964850"/>
              <a:ext cx="1772920" cy="243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sym typeface="+mn-ea"/>
                </a:rPr>
                <a:t>评定标准</a:t>
              </a:r>
              <a:endPara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文本框 33"/>
            <p:cNvSpPr txBox="1"/>
            <p:nvPr/>
          </p:nvSpPr>
          <p:spPr>
            <a:xfrm>
              <a:off x="640110" y="2465629"/>
              <a:ext cx="1772583" cy="560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080808"/>
                  </a:solidFill>
                  <a:latin typeface="+mj-ea"/>
                  <a:ea typeface="+mj-ea"/>
                </a:rPr>
                <a:t>       </a:t>
              </a:r>
              <a:r>
                <a:rPr lang="zh-CN" altLang="en-US" sz="1000" dirty="0">
                  <a:solidFill>
                    <a:srgbClr val="080808"/>
                  </a:solidFill>
                  <a:latin typeface="+mj-ea"/>
                  <a:ea typeface="+mj-ea"/>
                </a:rPr>
                <a:t>2018年精准识别国家级贫困户标准：国贫标准以低于2017年农牧民人均纯收入2952元为基本依据。</a:t>
              </a:r>
              <a:endParaRPr lang="zh-CN" altLang="en-US" sz="1000" dirty="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652395" y="1457960"/>
            <a:ext cx="1773555" cy="2665730"/>
            <a:chOff x="640110" y="1915090"/>
            <a:chExt cx="1773853" cy="2112579"/>
          </a:xfrm>
        </p:grpSpPr>
        <p:sp>
          <p:nvSpPr>
            <p:cNvPr id="59" name="矩形 58"/>
            <p:cNvSpPr/>
            <p:nvPr/>
          </p:nvSpPr>
          <p:spPr>
            <a:xfrm>
              <a:off x="640110" y="1915090"/>
              <a:ext cx="1773218" cy="3431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080808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40110" y="2258200"/>
              <a:ext cx="1773218" cy="17694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1" name="文本框 29"/>
            <p:cNvSpPr txBox="1"/>
            <p:nvPr/>
          </p:nvSpPr>
          <p:spPr>
            <a:xfrm>
              <a:off x="855708" y="1965449"/>
              <a:ext cx="1342656" cy="243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sym typeface="+mn-ea"/>
                </a:rPr>
                <a:t>识别程序</a:t>
              </a:r>
              <a:endPara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2" name="文本框 33"/>
            <p:cNvSpPr txBox="1"/>
            <p:nvPr/>
          </p:nvSpPr>
          <p:spPr>
            <a:xfrm>
              <a:off x="640110" y="2355924"/>
              <a:ext cx="1773853" cy="121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</a:rPr>
                <a:t>    </a:t>
              </a:r>
              <a:r>
                <a:rPr lang="en-US" altLang="zh-CN"/>
                <a:t>  </a:t>
              </a:r>
              <a:r>
                <a:rPr lang="zh-CN" altLang="en-US" sz="1000"/>
                <a:t>自愿申请</a:t>
              </a:r>
              <a:r>
                <a:rPr lang="en-US" altLang="zh-CN" sz="1000">
                  <a:solidFill>
                    <a:schemeClr val="tx2"/>
                  </a:solidFill>
                </a:rPr>
                <a:t>→</a:t>
              </a:r>
              <a:r>
                <a:rPr lang="zh-CN" altLang="en-US" sz="1000">
                  <a:solidFill>
                    <a:schemeClr val="tx1"/>
                  </a:solidFill>
                </a:rPr>
                <a:t>入户测算</a:t>
              </a:r>
              <a:r>
                <a:rPr lang="en-US" altLang="zh-CN" sz="1000">
                  <a:solidFill>
                    <a:schemeClr val="tx2"/>
                  </a:solidFill>
                </a:rPr>
                <a:t>→</a:t>
              </a:r>
              <a:r>
                <a:rPr lang="zh-CN" altLang="en-US" sz="1000"/>
                <a:t>召开村民代表民主评议会（对提交申请的农牧民进行评选和表决）</a:t>
              </a:r>
              <a:r>
                <a:rPr lang="en-US" altLang="zh-CN" sz="1000">
                  <a:solidFill>
                    <a:schemeClr val="tx2"/>
                  </a:solidFill>
                </a:rPr>
                <a:t>→</a:t>
              </a:r>
              <a:r>
                <a:rPr lang="zh-CN" altLang="en-US" sz="1000"/>
                <a:t>嘎查村级初选公示（无异议）</a:t>
              </a:r>
              <a:r>
                <a:rPr lang="en-US" altLang="zh-CN" sz="1000">
                  <a:solidFill>
                    <a:schemeClr val="tx2"/>
                  </a:solidFill>
                </a:rPr>
                <a:t>→</a:t>
              </a:r>
              <a:r>
                <a:rPr lang="zh-CN" altLang="en-US" sz="1000"/>
                <a:t>苏木镇复审</a:t>
              </a:r>
              <a:r>
                <a:rPr lang="en-US" altLang="zh-CN" sz="1000">
                  <a:solidFill>
                    <a:schemeClr val="tx2"/>
                  </a:solidFill>
                </a:rPr>
                <a:t>→</a:t>
              </a:r>
              <a:r>
                <a:rPr lang="zh-CN" altLang="en-US" sz="1000"/>
                <a:t>苏木镇公示无异议</a:t>
              </a:r>
              <a:r>
                <a:rPr lang="en-US" altLang="zh-CN" sz="1000">
                  <a:solidFill>
                    <a:schemeClr val="tx2"/>
                  </a:solidFill>
                </a:rPr>
                <a:t>→</a:t>
              </a:r>
              <a:r>
                <a:rPr lang="zh-CN" altLang="en-US" sz="1000"/>
                <a:t>旗扶贫办复审</a:t>
              </a:r>
              <a:r>
                <a:rPr lang="en-US" altLang="zh-CN" sz="1000">
                  <a:solidFill>
                    <a:schemeClr val="tx2"/>
                  </a:solidFill>
                </a:rPr>
                <a:t>→</a:t>
              </a:r>
              <a:r>
                <a:rPr lang="zh-CN" altLang="en-US" sz="1000"/>
                <a:t>旗扶贫办发公告</a:t>
              </a:r>
              <a:r>
                <a:rPr lang="en-US" altLang="zh-CN" sz="1000">
                  <a:solidFill>
                    <a:schemeClr val="tx2"/>
                  </a:solidFill>
                </a:rPr>
                <a:t>→</a:t>
              </a:r>
              <a:r>
                <a:rPr lang="zh-CN" altLang="en-US" sz="1000"/>
                <a:t>确认（无异议）</a:t>
              </a:r>
              <a:r>
                <a:rPr lang="en-US" altLang="zh-CN" sz="1000">
                  <a:solidFill>
                    <a:schemeClr val="tx2"/>
                  </a:solidFill>
                </a:rPr>
                <a:t>→</a:t>
              </a:r>
              <a:r>
                <a:rPr lang="zh-CN" altLang="en-US" sz="1000"/>
                <a:t>录入系统</a:t>
              </a:r>
              <a:endParaRPr lang="zh-CN" altLang="en-US" sz="100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677410" y="1457960"/>
            <a:ext cx="1772920" cy="2666123"/>
            <a:chOff x="640110" y="1915090"/>
            <a:chExt cx="1773218" cy="2112579"/>
          </a:xfrm>
        </p:grpSpPr>
        <p:sp>
          <p:nvSpPr>
            <p:cNvPr id="64" name="矩形 63"/>
            <p:cNvSpPr/>
            <p:nvPr/>
          </p:nvSpPr>
          <p:spPr>
            <a:xfrm>
              <a:off x="640110" y="1915090"/>
              <a:ext cx="1773218" cy="3431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080808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40110" y="2258200"/>
              <a:ext cx="1773218" cy="17694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6" name="文本框 29"/>
            <p:cNvSpPr txBox="1"/>
            <p:nvPr/>
          </p:nvSpPr>
          <p:spPr>
            <a:xfrm>
              <a:off x="855701" y="1964940"/>
              <a:ext cx="1342656" cy="243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sym typeface="+mn-ea"/>
                </a:rPr>
                <a:t>退出标准</a:t>
              </a:r>
              <a:endPara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7" name="文本框 33"/>
            <p:cNvSpPr txBox="1"/>
            <p:nvPr/>
          </p:nvSpPr>
          <p:spPr>
            <a:xfrm>
              <a:off x="640110" y="2260530"/>
              <a:ext cx="1772285" cy="165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      </a:t>
              </a:r>
              <a:r>
                <a:rPr lang="zh-CN" altLang="en-US" sz="10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户均纯收入稳定超过脱贫标准，即人均纯收入高于4000元，且实现“两不愁、三保障”。（到2020年,稳定实现农村牧区人口不愁吃、不愁穿,义务教育、基本医疗和住房安全有保障，即“两不愁、三保障”。实现贫困地区农牧民人均可支配收入增长幅度高于全国平均水平,基本公共服务主要领域指标接近全国平均水平，即“一高一接近”。）</a:t>
              </a:r>
              <a:endParaRPr lang="zh-CN" altLang="en-US" sz="1000" dirty="0">
                <a:solidFill>
                  <a:srgbClr val="080808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702425" y="1457960"/>
            <a:ext cx="1773555" cy="2681605"/>
            <a:chOff x="639475" y="1915090"/>
            <a:chExt cx="1773853" cy="2125160"/>
          </a:xfrm>
        </p:grpSpPr>
        <p:sp>
          <p:nvSpPr>
            <p:cNvPr id="69" name="矩形 68"/>
            <p:cNvSpPr/>
            <p:nvPr/>
          </p:nvSpPr>
          <p:spPr>
            <a:xfrm>
              <a:off x="640110" y="1915090"/>
              <a:ext cx="1773218" cy="3431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080808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0110" y="2258200"/>
              <a:ext cx="1773218" cy="17694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1" name="文本框 29"/>
            <p:cNvSpPr txBox="1"/>
            <p:nvPr/>
          </p:nvSpPr>
          <p:spPr>
            <a:xfrm>
              <a:off x="855701" y="1964946"/>
              <a:ext cx="1342656" cy="243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80808"/>
                  </a:solidFill>
                  <a:latin typeface="微软雅黑" panose="020B0503020204020204" pitchFamily="34" charset="-122"/>
                  <a:sym typeface="+mn-ea"/>
                </a:rPr>
                <a:t>退出程序</a:t>
              </a:r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2" name="文本框 33"/>
            <p:cNvSpPr txBox="1"/>
            <p:nvPr/>
          </p:nvSpPr>
          <p:spPr>
            <a:xfrm>
              <a:off x="639475" y="2260812"/>
              <a:ext cx="1773853" cy="177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       </a:t>
              </a:r>
              <a:r>
                <a:rPr lang="zh-CN" altLang="en-US" sz="10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经村两委、驻村工作队、帮扶责任人测算贫困户年人均纯收入（人均纯收入高于4000）</a:t>
              </a: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→</a:t>
              </a:r>
              <a:r>
                <a:rPr lang="zh-CN" altLang="en-US" sz="10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由村两委组织民主评议会（提出退出贫困户名单，经退出贫困户认可并签订退出确认书）</a:t>
              </a: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→</a:t>
              </a:r>
              <a:r>
                <a:rPr lang="zh-CN" altLang="en-US" sz="10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村内公示（无异议后报苏木镇复审）</a:t>
              </a: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→</a:t>
              </a:r>
              <a:r>
                <a:rPr lang="zh-CN" altLang="en-US" sz="10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苏木镇复审无异议后</a:t>
              </a: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→</a:t>
              </a:r>
              <a:r>
                <a:rPr lang="zh-CN" altLang="en-US" sz="10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苏木镇进行二次公示（无异议后报旗扶贫办）</a:t>
              </a: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→</a:t>
              </a:r>
              <a:r>
                <a:rPr lang="zh-CN" altLang="en-US" sz="10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旗扶贫办对苏木镇上报的贫困户退出名单审核（无异议后）</a:t>
              </a: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→</a:t>
              </a:r>
              <a:r>
                <a:rPr lang="zh-CN" altLang="en-US" sz="10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向社会发布公告</a:t>
              </a:r>
              <a:r>
                <a:rPr lang="en-US" altLang="zh-CN" sz="1000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→</a:t>
              </a:r>
              <a:r>
                <a:rPr lang="zh-CN" altLang="en-US" sz="1000" dirty="0">
                  <a:solidFill>
                    <a:srgbClr val="080808"/>
                  </a:solidFill>
                  <a:latin typeface="微软雅黑" panose="020B0503020204020204" pitchFamily="34" charset="-122"/>
                </a:rPr>
                <a:t>退出</a:t>
              </a:r>
              <a:endParaRPr lang="zh-CN" altLang="en-US" sz="1000" dirty="0">
                <a:solidFill>
                  <a:srgbClr val="080808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gray">
          <a:xfrm>
            <a:off x="3255010" y="236220"/>
            <a:ext cx="283972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algn="ctr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精准扶贫基本知识要点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3425677" y="1003233"/>
            <a:ext cx="2160904" cy="1776484"/>
            <a:chOff x="1729502" y="1220490"/>
            <a:chExt cx="1283815" cy="1055428"/>
          </a:xfrm>
        </p:grpSpPr>
        <p:sp>
          <p:nvSpPr>
            <p:cNvPr id="52" name="六边形 51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53" name="六边形 52"/>
            <p:cNvSpPr/>
            <p:nvPr/>
          </p:nvSpPr>
          <p:spPr>
            <a:xfrm>
              <a:off x="1729502" y="1220490"/>
              <a:ext cx="1224296" cy="1055428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200">
                <a:solidFill>
                  <a:prstClr val="white"/>
                </a:solidFill>
              </a:endParaRPr>
            </a:p>
          </p:txBody>
        </p:sp>
        <p:sp>
          <p:nvSpPr>
            <p:cNvPr id="54" name="TextBox 88"/>
            <p:cNvSpPr txBox="1"/>
            <p:nvPr/>
          </p:nvSpPr>
          <p:spPr>
            <a:xfrm>
              <a:off x="2126937" y="1519637"/>
              <a:ext cx="886380" cy="456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50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5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TextBox 1"/>
          <p:cNvSpPr txBox="1"/>
          <p:nvPr/>
        </p:nvSpPr>
        <p:spPr>
          <a:xfrm>
            <a:off x="2575714" y="2988320"/>
            <a:ext cx="3992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3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扶贫工作主要工作内容</a:t>
            </a:r>
            <a:endParaRPr lang="zh-CN" altLang="en-US" sz="3000" b="1" spc="3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9"/>
          <p:cNvSpPr txBox="1"/>
          <p:nvPr/>
        </p:nvSpPr>
        <p:spPr>
          <a:xfrm>
            <a:off x="2850253" y="3639007"/>
            <a:ext cx="20079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减贫成效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4216194" y="3629565"/>
            <a:ext cx="20079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精准识别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9"/>
          <p:cNvSpPr txBox="1"/>
          <p:nvPr/>
        </p:nvSpPr>
        <p:spPr>
          <a:xfrm>
            <a:off x="5544669" y="3629565"/>
            <a:ext cx="20079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精准帮扶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3462393" y="3947617"/>
            <a:ext cx="20079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群众满意度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4675934" y="3947700"/>
            <a:ext cx="200794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扶贫资金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2" grpId="0"/>
      <p:bldP spid="65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3366">
      <a:dk1>
        <a:srgbClr val="080808"/>
      </a:dk1>
      <a:lt1>
        <a:sysClr val="window" lastClr="FFFFFF"/>
      </a:lt1>
      <a:dk2>
        <a:srgbClr val="BD0000"/>
      </a:dk2>
      <a:lt2>
        <a:srgbClr val="9E0000"/>
      </a:lt2>
      <a:accent1>
        <a:srgbClr val="080808"/>
      </a:accent1>
      <a:accent2>
        <a:srgbClr val="080808"/>
      </a:accent2>
      <a:accent3>
        <a:srgbClr val="080808"/>
      </a:accent3>
      <a:accent4>
        <a:srgbClr val="08080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/>
            </a:gs>
            <a:gs pos="100000">
              <a:srgbClr val="DDDEDD"/>
            </a:gs>
          </a:gsLst>
          <a:lin ang="6000000" scaled="0"/>
          <a:tileRect/>
        </a:gradFill>
        <a:ln w="28575">
          <a:solidFill>
            <a:schemeClr val="bg1"/>
          </a:solidFill>
        </a:ln>
        <a:effectLst>
          <a:outerShdw blurRad="279400" dist="254000" dir="8100000" algn="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3891</Words>
  <Application>WPS 演示</Application>
  <PresentationFormat>全屏显示(16:9)</PresentationFormat>
  <Paragraphs>213</Paragraphs>
  <Slides>15</Slides>
  <Notes>43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微软雅黑</vt:lpstr>
      <vt:lpstr>仿宋_GB2312</vt:lpstr>
      <vt:lpstr>仿宋</vt:lpstr>
      <vt:lpstr>Impact</vt:lpstr>
      <vt:lpstr>Source Han Sans ExtraLight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گق    不 语</cp:lastModifiedBy>
  <cp:revision>373</cp:revision>
  <dcterms:created xsi:type="dcterms:W3CDTF">2014-07-15T12:53:00Z</dcterms:created>
  <dcterms:modified xsi:type="dcterms:W3CDTF">2020-12-25T03:10:04Z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